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0" r:id="rId1"/>
    <p:sldMasterId id="2147483664" r:id="rId2"/>
    <p:sldMasterId id="2147483669" r:id="rId3"/>
  </p:sldMasterIdLst>
  <p:notesMasterIdLst>
    <p:notesMasterId r:id="rId45"/>
  </p:notesMasterIdLst>
  <p:sldIdLst>
    <p:sldId id="256" r:id="rId4"/>
    <p:sldId id="303" r:id="rId5"/>
    <p:sldId id="308" r:id="rId6"/>
    <p:sldId id="367" r:id="rId7"/>
    <p:sldId id="428" r:id="rId8"/>
    <p:sldId id="407" r:id="rId9"/>
    <p:sldId id="412" r:id="rId10"/>
    <p:sldId id="309" r:id="rId11"/>
    <p:sldId id="311" r:id="rId12"/>
    <p:sldId id="340" r:id="rId13"/>
    <p:sldId id="399" r:id="rId14"/>
    <p:sldId id="413" r:id="rId15"/>
    <p:sldId id="414" r:id="rId16"/>
    <p:sldId id="343" r:id="rId17"/>
    <p:sldId id="433" r:id="rId18"/>
    <p:sldId id="434" r:id="rId19"/>
    <p:sldId id="318" r:id="rId20"/>
    <p:sldId id="400" r:id="rId21"/>
    <p:sldId id="415" r:id="rId22"/>
    <p:sldId id="416" r:id="rId23"/>
    <p:sldId id="401" r:id="rId24"/>
    <p:sldId id="418" r:id="rId25"/>
    <p:sldId id="419" r:id="rId26"/>
    <p:sldId id="427" r:id="rId27"/>
    <p:sldId id="410" r:id="rId28"/>
    <p:sldId id="404" r:id="rId29"/>
    <p:sldId id="421" r:id="rId30"/>
    <p:sldId id="422" r:id="rId31"/>
    <p:sldId id="346" r:id="rId32"/>
    <p:sldId id="405" r:id="rId33"/>
    <p:sldId id="435" r:id="rId34"/>
    <p:sldId id="423" r:id="rId35"/>
    <p:sldId id="402" r:id="rId36"/>
    <p:sldId id="411" r:id="rId37"/>
    <p:sldId id="425" r:id="rId38"/>
    <p:sldId id="403" r:id="rId39"/>
    <p:sldId id="426" r:id="rId40"/>
    <p:sldId id="430" r:id="rId41"/>
    <p:sldId id="432" r:id="rId42"/>
    <p:sldId id="431" r:id="rId43"/>
    <p:sldId id="409" r:id="rId44"/>
  </p:sldIdLst>
  <p:sldSz cx="12192000" cy="6858000"/>
  <p:notesSz cx="7077075" cy="89550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DED9E1-70A2-45DB-A41A-8C5E8BC26422}">
          <p14:sldIdLst>
            <p14:sldId id="256"/>
            <p14:sldId id="303"/>
            <p14:sldId id="308"/>
            <p14:sldId id="367"/>
            <p14:sldId id="428"/>
            <p14:sldId id="407"/>
            <p14:sldId id="412"/>
            <p14:sldId id="309"/>
            <p14:sldId id="311"/>
            <p14:sldId id="340"/>
            <p14:sldId id="399"/>
            <p14:sldId id="413"/>
            <p14:sldId id="414"/>
            <p14:sldId id="343"/>
            <p14:sldId id="433"/>
            <p14:sldId id="434"/>
            <p14:sldId id="318"/>
            <p14:sldId id="400"/>
            <p14:sldId id="415"/>
            <p14:sldId id="416"/>
            <p14:sldId id="401"/>
            <p14:sldId id="418"/>
            <p14:sldId id="419"/>
            <p14:sldId id="427"/>
            <p14:sldId id="410"/>
            <p14:sldId id="404"/>
            <p14:sldId id="421"/>
            <p14:sldId id="422"/>
            <p14:sldId id="346"/>
            <p14:sldId id="405"/>
            <p14:sldId id="435"/>
            <p14:sldId id="423"/>
            <p14:sldId id="402"/>
            <p14:sldId id="411"/>
            <p14:sldId id="425"/>
            <p14:sldId id="403"/>
            <p14:sldId id="426"/>
            <p14:sldId id="430"/>
            <p14:sldId id="432"/>
            <p14:sldId id="431"/>
            <p14:sldId id="409"/>
          </p14:sldIdLst>
        </p14:section>
        <p14:section name="Old Slides" id="{3173BCB8-E13A-437D-AB82-63DBBC5EFE5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9C925"/>
    <a:srgbClr val="B3B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29" autoAdjust="0"/>
    <p:restoredTop sz="97643" autoAdjust="0"/>
  </p:normalViewPr>
  <p:slideViewPr>
    <p:cSldViewPr snapToGrid="0">
      <p:cViewPr>
        <p:scale>
          <a:sx n="75" d="100"/>
          <a:sy n="75" d="100"/>
        </p:scale>
        <p:origin x="2232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493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493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5F068-10D5-4D46-BE33-1671DE40D82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1119188"/>
            <a:ext cx="5372100" cy="3022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309636"/>
            <a:ext cx="5661660" cy="352606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05780"/>
            <a:ext cx="3066733" cy="4493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505780"/>
            <a:ext cx="3066733" cy="4493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A58DE-4569-4FF0-95FA-4EF4B443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2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58DE-4569-4FF0-95FA-4EF4B443FD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84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6463" y="639763"/>
            <a:ext cx="5561012" cy="3127375"/>
          </a:xfrm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8BC49E1-C238-4DD9-B254-5FF6981646D9}" type="slidenum">
              <a:rPr lang="en-US" sz="1300" smtClean="0"/>
              <a:pPr/>
              <a:t>24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519738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LED scanning program</a:t>
            </a:r>
          </a:p>
          <a:p>
            <a:r>
              <a:rPr lang="en-US" dirty="0"/>
              <a:t>Problems: </a:t>
            </a:r>
          </a:p>
          <a:p>
            <a:pPr lvl="1"/>
            <a:r>
              <a:rPr lang="en-US" dirty="0"/>
              <a:t>Some switch presses are ignored</a:t>
            </a:r>
          </a:p>
          <a:p>
            <a:pPr lvl="1"/>
            <a:r>
              <a:rPr lang="en-US" dirty="0"/>
              <a:t>Have to hold down switch until program polls (reads) it, can be a long delay</a:t>
            </a:r>
          </a:p>
          <a:p>
            <a:r>
              <a:rPr lang="en-US" dirty="0"/>
              <a:t>Program reads buttons once per LED scan cycle</a:t>
            </a:r>
          </a:p>
          <a:p>
            <a:r>
              <a:rPr lang="en-US" dirty="0"/>
              <a:t>LED scan cycle takes a long time to complete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58DE-4569-4FF0-95FA-4EF4B443FD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5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divider">
    <p:bg>
      <p:bgPr>
        <a:solidFill>
          <a:srgbClr val="721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6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3129904" y="5946779"/>
            <a:ext cx="6096000" cy="682443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000" b="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57795" name="Rectangle 102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923404" y="5109187"/>
            <a:ext cx="8509000" cy="799464"/>
          </a:xfrm>
        </p:spPr>
        <p:txBody>
          <a:bodyPr wrap="square" tIns="46026" bIns="46026" anchor="ctr"/>
          <a:lstStyle>
            <a:lvl1pPr algn="ctr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br>
              <a:rPr lang="en-GB" dirty="0"/>
            </a:br>
            <a:r>
              <a:rPr lang="en-GB" dirty="0"/>
              <a:t>Line 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84000" y="6288001"/>
            <a:ext cx="2170027" cy="430857"/>
          </a:xfrm>
          <a:prstGeom prst="rect">
            <a:avLst/>
          </a:prstGeom>
          <a:noFill/>
        </p:spPr>
        <p:txBody>
          <a:bodyPr wrap="none" lIns="121893" tIns="60945" rIns="121893" bIns="60945" rtlCol="0">
            <a:spAutoFit/>
          </a:bodyPr>
          <a:lstStyle/>
          <a:p>
            <a:r>
              <a:rPr lang="en-GB" sz="2000" b="0" dirty="0">
                <a:solidFill>
                  <a:schemeClr val="bg2"/>
                </a:solidFill>
              </a:rPr>
              <a:t>www.imgtec.com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71" y="1208754"/>
            <a:ext cx="6180667" cy="3422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555445" y="174680"/>
            <a:ext cx="2480747" cy="761364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none" lIns="103888" tIns="51944" rIns="103888" bIns="51944" rtlCol="0">
            <a:spAutoFit/>
          </a:bodyPr>
          <a:lstStyle/>
          <a:p>
            <a:pPr algn="ctr"/>
            <a:r>
              <a:rPr lang="en-GB" sz="2133" b="0" dirty="0">
                <a:solidFill>
                  <a:schemeClr val="bg2"/>
                </a:solidFill>
                <a:latin typeface="Arial Black" pitchFamily="34" charset="0"/>
              </a:rPr>
              <a:t>Confidential</a:t>
            </a:r>
          </a:p>
          <a:p>
            <a:pPr algn="ctr"/>
            <a:r>
              <a:rPr lang="en-GB" sz="2133" b="0" dirty="0">
                <a:solidFill>
                  <a:schemeClr val="bg2"/>
                </a:solidFill>
                <a:latin typeface="Arial Black" pitchFamily="34" charset="0"/>
              </a:rPr>
              <a:t>Subject to NDA</a:t>
            </a:r>
          </a:p>
        </p:txBody>
      </p:sp>
    </p:spTree>
    <p:extLst>
      <p:ext uri="{BB962C8B-B14F-4D97-AF65-F5344CB8AC3E}">
        <p14:creationId xmlns:p14="http://schemas.microsoft.com/office/powerpoint/2010/main" val="333025499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2" y="1440000"/>
            <a:ext cx="5275712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7782" y="1440000"/>
            <a:ext cx="5562551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9767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1672" y="1440000"/>
            <a:ext cx="5275712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7782" y="1440000"/>
            <a:ext cx="5562551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8739" y="920442"/>
            <a:ext cx="11162907" cy="396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2458" y="1197429"/>
            <a:ext cx="914638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7882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1672" y="1440000"/>
            <a:ext cx="11158658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8739" y="920442"/>
            <a:ext cx="11162907" cy="396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2458" y="1197429"/>
            <a:ext cx="914638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39509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earence check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1" y="1440000"/>
            <a:ext cx="11160332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0" y="1524003"/>
            <a:ext cx="12192000" cy="458140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989325" y="1023286"/>
            <a:ext cx="4083712" cy="49306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989325" y="6105410"/>
            <a:ext cx="4083712" cy="75259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989325" y="835138"/>
            <a:ext cx="4083712" cy="49306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89325" y="6153730"/>
            <a:ext cx="4083712" cy="70427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</p:spTree>
    <p:extLst>
      <p:ext uri="{BB962C8B-B14F-4D97-AF65-F5344CB8AC3E}">
        <p14:creationId xmlns:p14="http://schemas.microsoft.com/office/powerpoint/2010/main" val="3016306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earence check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1524003"/>
            <a:ext cx="12192000" cy="458140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989325" y="1023286"/>
            <a:ext cx="4083712" cy="49306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989325" y="6105410"/>
            <a:ext cx="4083712" cy="75259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7300" y="1316550"/>
            <a:ext cx="0" cy="509118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2" y="1440000"/>
            <a:ext cx="5275712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8383" y="1440000"/>
            <a:ext cx="5561948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989325" y="835138"/>
            <a:ext cx="4083712" cy="49306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Approximate</a:t>
            </a:r>
            <a:r>
              <a:rPr kumimoji="0" lang="en-US" sz="1000" b="1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MS PGothic" pitchFamily="34" charset="-128"/>
              </a:rPr>
              <a:t> clearance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989325" y="6153730"/>
            <a:ext cx="4083712" cy="70427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FFFF"/>
                </a:solidFill>
                <a:latin typeface="Arial" charset="0"/>
                <a:ea typeface="MS PGothic" pitchFamily="34" charset="-128"/>
              </a:rPr>
              <a:t>Approximate clearance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68785" y="1339852"/>
            <a:ext cx="0" cy="506788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67300" y="1316550"/>
            <a:ext cx="0" cy="509118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76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2796215"/>
            <a:ext cx="11040000" cy="1013625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61407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1535390" y="2540003"/>
            <a:ext cx="9278624" cy="1479663"/>
          </a:xfrm>
        </p:spPr>
        <p:txBody>
          <a:bodyPr lIns="0" tIns="0" rIns="0" bIns="0">
            <a:noAutofit/>
          </a:bodyPr>
          <a:lstStyle>
            <a:lvl1pPr algn="l">
              <a:defRPr sz="3200" b="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Type or insert a quote into this box ensuring each line of text is as equal as possible.  There are three line to fill so please edit as required.  Character count </a:t>
            </a:r>
            <a:r>
              <a:rPr kumimoji="0" lang="en-GB" dirty="0" err="1"/>
              <a:t>approx</a:t>
            </a:r>
            <a:r>
              <a:rPr kumimoji="0" lang="en-GB" dirty="0"/>
              <a:t> 160</a:t>
            </a:r>
            <a:endParaRPr kumimoji="0"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59418" y="4515556"/>
            <a:ext cx="914638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82456" y="4524561"/>
            <a:ext cx="4712219" cy="546041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7F7F7F"/>
                </a:solidFill>
              </a:defRPr>
            </a:lvl1pPr>
            <a:lvl2pPr marL="538162" indent="0">
              <a:buNone/>
              <a:defRPr sz="1200">
                <a:solidFill>
                  <a:srgbClr val="7F7F7F"/>
                </a:solidFill>
              </a:defRPr>
            </a:lvl2pPr>
            <a:lvl3pPr marL="538162" indent="0">
              <a:buNone/>
              <a:defRPr sz="1200">
                <a:solidFill>
                  <a:srgbClr val="7F7F7F"/>
                </a:solidFill>
              </a:defRPr>
            </a:lvl3pPr>
            <a:lvl4pPr marL="538162" indent="0">
              <a:buNone/>
              <a:defRPr sz="1200">
                <a:solidFill>
                  <a:srgbClr val="7F7F7F"/>
                </a:solidFill>
              </a:defRPr>
            </a:lvl4pPr>
            <a:lvl5pPr marL="538162" indent="0">
              <a:buNone/>
              <a:defRPr sz="1200">
                <a:solidFill>
                  <a:srgbClr val="7F7F7F"/>
                </a:solidFill>
              </a:defRPr>
            </a:lvl5pPr>
          </a:lstStyle>
          <a:p>
            <a:pPr lvl="0"/>
            <a:r>
              <a:rPr lang="en-GB" dirty="0"/>
              <a:t>Type acknowledgement or source of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7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780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67804"/>
      </p:ext>
    </p:extLst>
  </p:cSld>
  <p:clrMapOvr>
    <a:masterClrMapping/>
  </p:clrMapOvr>
  <p:transition>
    <p:pull dir="r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452580"/>
            <a:ext cx="11592653" cy="43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384000" y="1344000"/>
            <a:ext cx="11520000" cy="5184000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2400" baseline="0"/>
            </a:lvl1pPr>
            <a:lvl2pPr>
              <a:spcBef>
                <a:spcPts val="0"/>
              </a:spcBef>
              <a:spcAft>
                <a:spcPts val="800"/>
              </a:spcAft>
              <a:defRPr sz="2133" baseline="0"/>
            </a:lvl2pPr>
            <a:lvl3pPr>
              <a:spcBef>
                <a:spcPts val="0"/>
              </a:spcBef>
              <a:spcAft>
                <a:spcPts val="800"/>
              </a:spcAft>
              <a:defRPr sz="1867" baseline="0"/>
            </a:lvl3pPr>
            <a:lvl4pPr>
              <a:spcBef>
                <a:spcPts val="0"/>
              </a:spcBef>
              <a:spcAft>
                <a:spcPts val="800"/>
              </a:spcAft>
              <a:defRPr sz="1600" baseline="0"/>
            </a:lvl4pPr>
            <a:lvl5pPr>
              <a:spcBef>
                <a:spcPts val="0"/>
              </a:spcBef>
              <a:spcAft>
                <a:spcPts val="800"/>
              </a:spcAft>
              <a:defRPr/>
            </a:lvl5pPr>
            <a:lvl6pPr>
              <a:spcBef>
                <a:spcPts val="0"/>
              </a:spcBef>
              <a:spcAft>
                <a:spcPts val="800"/>
              </a:spcAft>
              <a:defRPr/>
            </a:lvl6pPr>
            <a:lvl7pPr marL="1430506" indent="0">
              <a:buNone/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384061" y="932581"/>
            <a:ext cx="11592592" cy="287977"/>
          </a:xfrm>
        </p:spPr>
        <p:txBody>
          <a:bodyPr/>
          <a:lstStyle>
            <a:lvl1pPr marL="0" indent="0" algn="l">
              <a:buNone/>
              <a:defRPr sz="2400" b="0" i="1" baseline="0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Secondary message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48963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384000"/>
            <a:ext cx="11592653" cy="43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384000" y="1344000"/>
            <a:ext cx="11520000" cy="5184000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2400" baseline="0"/>
            </a:lvl1pPr>
            <a:lvl2pPr>
              <a:spcBef>
                <a:spcPts val="0"/>
              </a:spcBef>
              <a:spcAft>
                <a:spcPts val="800"/>
              </a:spcAft>
              <a:defRPr sz="2133" baseline="0"/>
            </a:lvl2pPr>
            <a:lvl3pPr>
              <a:spcBef>
                <a:spcPts val="0"/>
              </a:spcBef>
              <a:spcAft>
                <a:spcPts val="800"/>
              </a:spcAft>
              <a:defRPr sz="1867" baseline="0"/>
            </a:lvl3pPr>
            <a:lvl4pPr>
              <a:spcBef>
                <a:spcPts val="0"/>
              </a:spcBef>
              <a:spcAft>
                <a:spcPts val="800"/>
              </a:spcAft>
              <a:defRPr sz="1600" baseline="0"/>
            </a:lvl4pPr>
            <a:lvl5pPr>
              <a:spcBef>
                <a:spcPts val="0"/>
              </a:spcBef>
              <a:spcAft>
                <a:spcPts val="800"/>
              </a:spcAft>
              <a:defRPr/>
            </a:lvl5pPr>
            <a:lvl6pPr>
              <a:spcBef>
                <a:spcPts val="0"/>
              </a:spcBef>
              <a:spcAft>
                <a:spcPts val="800"/>
              </a:spcAft>
              <a:defRPr/>
            </a:lvl6pPr>
            <a:lvl7pPr marL="1430506" indent="0">
              <a:buNone/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384061" y="864001"/>
            <a:ext cx="11592592" cy="287977"/>
          </a:xfrm>
        </p:spPr>
        <p:txBody>
          <a:bodyPr/>
          <a:lstStyle>
            <a:lvl1pPr marL="0" indent="0" algn="l">
              <a:buNone/>
              <a:defRPr sz="2400" b="0" i="1" baseline="0">
                <a:solidFill>
                  <a:srgbClr val="B71A8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Secondary message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731505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5" name="Rectangle 102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819495" y="2412309"/>
            <a:ext cx="8509000" cy="1483878"/>
          </a:xfrm>
        </p:spPr>
        <p:txBody>
          <a:bodyPr wrap="square" tIns="46026" bIns="46026" anchor="ctr"/>
          <a:lstStyle>
            <a:lvl1pPr algn="ctr">
              <a:defRPr sz="4000"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234593736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gram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384000"/>
            <a:ext cx="11592653" cy="43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384061" y="864001"/>
            <a:ext cx="11592592" cy="287977"/>
          </a:xfrm>
        </p:spPr>
        <p:txBody>
          <a:bodyPr/>
          <a:lstStyle>
            <a:lvl1pPr marL="0" indent="0" algn="l">
              <a:buNone/>
              <a:defRPr sz="2267" b="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Secondary message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09021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6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3025995" y="3593367"/>
            <a:ext cx="6096000" cy="682443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800" b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57795" name="Rectangle 102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819495" y="1220076"/>
            <a:ext cx="8509000" cy="1483878"/>
          </a:xfrm>
        </p:spPr>
        <p:txBody>
          <a:bodyPr wrap="square" tIns="46026" bIns="46026" anchor="b"/>
          <a:lstStyle>
            <a:lvl1pPr algn="ctr">
              <a:defRPr sz="4000"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Line 2</a:t>
            </a:r>
          </a:p>
        </p:txBody>
      </p:sp>
      <p:pic>
        <p:nvPicPr>
          <p:cNvPr id="1026" name="Picture 2" descr="http://smalltimer.net/dlormand/microchip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" t="1798" r="1299" b="2360"/>
          <a:stretch/>
        </p:blipFill>
        <p:spPr bwMode="auto">
          <a:xfrm>
            <a:off x="2350513" y="5287022"/>
            <a:ext cx="1824038" cy="112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brand.ncsu.edu/assets/logos/ncstate-brick-4x1-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100" y="0"/>
            <a:ext cx="3646900" cy="5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\\kldata4\graphics\Press\IMG_Corporate\IMG_logo\Imagination\png_RGB\Imagination_Logo_Primary_RGB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40" y="5287022"/>
            <a:ext cx="2136610" cy="118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digilentinc.com/IMG/Digilent-Logo2015-color-370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139" y="5521937"/>
            <a:ext cx="3482653" cy="65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0610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5" name="Rectangle 102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819495" y="2412309"/>
            <a:ext cx="8509000" cy="1483878"/>
          </a:xfrm>
        </p:spPr>
        <p:txBody>
          <a:bodyPr wrap="square" tIns="46026" bIns="46026" anchor="ctr"/>
          <a:lstStyle>
            <a:lvl1pPr algn="ctr">
              <a:defRPr sz="4000"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en-GB" dirty="0"/>
              <a:t>Section Divider</a:t>
            </a:r>
            <a:br>
              <a:rPr lang="en-GB" dirty="0"/>
            </a:br>
            <a:r>
              <a:rPr lang="en-GB" dirty="0"/>
              <a:t>Line 2</a:t>
            </a:r>
          </a:p>
        </p:txBody>
      </p:sp>
      <p:pic>
        <p:nvPicPr>
          <p:cNvPr id="1026" name="Picture 2" descr="http://smalltimer.net/dlormand/microchip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" t="1798" r="1299" b="2360"/>
          <a:stretch/>
        </p:blipFill>
        <p:spPr bwMode="auto">
          <a:xfrm>
            <a:off x="2350513" y="5287022"/>
            <a:ext cx="1824038" cy="112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digilentinc.com/IMG/Digilent-Logo2015-color-37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38" y="5394977"/>
            <a:ext cx="3482653" cy="65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brand.ncsu.edu/assets/logos/ncstate-brick-4x1-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100" y="0"/>
            <a:ext cx="3646900" cy="5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\\kldata4\graphics\Press\IMG_Corporate\IMG_logo\Imagination\png_RGB\Imagination_Logo_Primary_RGB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40" y="5287022"/>
            <a:ext cx="2136610" cy="118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92911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malltimer.net/dlormand/microchip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" t="1798" r="1299" b="2360"/>
          <a:stretch/>
        </p:blipFill>
        <p:spPr bwMode="auto">
          <a:xfrm>
            <a:off x="2350513" y="5287022"/>
            <a:ext cx="1824038" cy="112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digilentinc.com/IMG/Digilent-Logo2015-color-37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139" y="5521937"/>
            <a:ext cx="3482653" cy="65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88" y="1570933"/>
            <a:ext cx="8235423" cy="3220183"/>
          </a:xfrm>
          <a:prstGeom prst="rect">
            <a:avLst/>
          </a:prstGeom>
        </p:spPr>
      </p:pic>
      <p:pic>
        <p:nvPicPr>
          <p:cNvPr id="11" name="Picture 8" descr="http://brand.ncsu.edu/assets/logos/ncstate-brick-4x1-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100" y="0"/>
            <a:ext cx="3646900" cy="5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\\kldata4\graphics\Press\IMG_Corporate\IMG_logo\Imagination\png_RGB\Imagination_Logo_Primary_RGB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40" y="5287022"/>
            <a:ext cx="2136610" cy="118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8968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452580"/>
            <a:ext cx="11592653" cy="43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384000" y="1344000"/>
            <a:ext cx="11520000" cy="5184000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2400" baseline="0"/>
            </a:lvl1pPr>
            <a:lvl2pPr>
              <a:spcBef>
                <a:spcPts val="0"/>
              </a:spcBef>
              <a:spcAft>
                <a:spcPts val="800"/>
              </a:spcAft>
              <a:defRPr sz="2133" baseline="0"/>
            </a:lvl2pPr>
            <a:lvl3pPr>
              <a:spcBef>
                <a:spcPts val="0"/>
              </a:spcBef>
              <a:spcAft>
                <a:spcPts val="800"/>
              </a:spcAft>
              <a:defRPr sz="1867" baseline="0"/>
            </a:lvl3pPr>
            <a:lvl4pPr>
              <a:spcBef>
                <a:spcPts val="0"/>
              </a:spcBef>
              <a:spcAft>
                <a:spcPts val="800"/>
              </a:spcAft>
              <a:defRPr sz="1600" baseline="0"/>
            </a:lvl4pPr>
            <a:lvl5pPr>
              <a:spcBef>
                <a:spcPts val="0"/>
              </a:spcBef>
              <a:spcAft>
                <a:spcPts val="800"/>
              </a:spcAft>
              <a:defRPr/>
            </a:lvl5pPr>
            <a:lvl6pPr>
              <a:spcBef>
                <a:spcPts val="0"/>
              </a:spcBef>
              <a:spcAft>
                <a:spcPts val="800"/>
              </a:spcAft>
              <a:defRPr/>
            </a:lvl6pPr>
            <a:lvl7pPr marL="1430506" indent="0">
              <a:buNone/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384061" y="932581"/>
            <a:ext cx="11592592" cy="287977"/>
          </a:xfrm>
        </p:spPr>
        <p:txBody>
          <a:bodyPr/>
          <a:lstStyle>
            <a:lvl1pPr marL="0" indent="0" algn="l">
              <a:buNone/>
              <a:defRPr sz="2400" b="0" i="1" baseline="0">
                <a:solidFill>
                  <a:srgbClr val="B71A8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Secondary message text</a:t>
            </a:r>
            <a:endParaRPr lang="en-GB" dirty="0"/>
          </a:p>
        </p:txBody>
      </p:sp>
      <p:pic>
        <p:nvPicPr>
          <p:cNvPr id="5" name="Picture 8" descr="http://brand.ncsu.edu/assets/logos/ncstate-brick-4x1-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0" y="0"/>
            <a:ext cx="2794000" cy="43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07339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2053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1672" y="1440000"/>
            <a:ext cx="11158658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2458" y="1197429"/>
            <a:ext cx="914638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5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001" y="384001"/>
            <a:ext cx="1002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GB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001" y="1133479"/>
            <a:ext cx="11612033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31" name="Text Box 22"/>
          <p:cNvSpPr txBox="1">
            <a:spLocks noChangeArrowheads="1"/>
          </p:cNvSpPr>
          <p:nvPr/>
        </p:nvSpPr>
        <p:spPr bwMode="auto">
          <a:xfrm>
            <a:off x="215905" y="6626801"/>
            <a:ext cx="11755967" cy="18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9pPr>
          </a:lstStyle>
          <a:p>
            <a:pPr defTabSz="1038858">
              <a:lnSpc>
                <a:spcPct val="90000"/>
              </a:lnSpc>
              <a:buClr>
                <a:srgbClr val="F2EC00"/>
              </a:buClr>
              <a:buFont typeface="Wingdings 3" pitchFamily="18" charset="2"/>
              <a:buNone/>
              <a:tabLst>
                <a:tab pos="5858787" algn="ctr"/>
                <a:tab pos="11719691" algn="r"/>
              </a:tabLst>
              <a:defRPr/>
            </a:pPr>
            <a:r>
              <a:rPr lang="en-GB" sz="1333" b="0" i="0" dirty="0">
                <a:solidFill>
                  <a:srgbClr val="72166B"/>
                </a:solidFill>
              </a:rPr>
              <a:t>	© Imagination Technologies 2015	p</a:t>
            </a:r>
            <a:fld id="{FAB5480B-93E9-413A-8BBC-71F34EA21CF0}" type="slidenum">
              <a:rPr lang="en-GB" sz="1333" b="0" i="0" smtClean="0">
                <a:solidFill>
                  <a:srgbClr val="72166B"/>
                </a:solidFill>
              </a:rPr>
              <a:pPr defTabSz="1038858">
                <a:lnSpc>
                  <a:spcPct val="90000"/>
                </a:lnSpc>
                <a:buClr>
                  <a:srgbClr val="F2EC00"/>
                </a:buClr>
                <a:buFont typeface="Wingdings 3" pitchFamily="18" charset="2"/>
                <a:buNone/>
                <a:tabLst>
                  <a:tab pos="5858787" algn="ctr"/>
                  <a:tab pos="11719691" algn="r"/>
                </a:tabLst>
                <a:defRPr/>
              </a:pPr>
              <a:t>‹#›</a:t>
            </a:fld>
            <a:endParaRPr lang="en-US" sz="1333" b="0" i="0" dirty="0">
              <a:solidFill>
                <a:srgbClr val="72166B"/>
              </a:solidFill>
            </a:endParaRPr>
          </a:p>
        </p:txBody>
      </p:sp>
      <p:sp>
        <p:nvSpPr>
          <p:cNvPr id="1032" name="Line 33"/>
          <p:cNvSpPr>
            <a:spLocks noChangeShapeType="1"/>
          </p:cNvSpPr>
          <p:nvPr/>
        </p:nvSpPr>
        <p:spPr bwMode="auto">
          <a:xfrm>
            <a:off x="1955540" y="6535431"/>
            <a:ext cx="10016331" cy="0"/>
          </a:xfrm>
          <a:prstGeom prst="line">
            <a:avLst/>
          </a:prstGeom>
          <a:noFill/>
          <a:ln w="6350">
            <a:solidFill>
              <a:srgbClr val="72166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1984" tIns="60945" rIns="71984" bIns="60945" anchorCtr="1"/>
          <a:lstStyle/>
          <a:p>
            <a:endParaRPr lang="en-GB" sz="2400"/>
          </a:p>
        </p:txBody>
      </p:sp>
      <p:pic>
        <p:nvPicPr>
          <p:cNvPr id="2" name="Picture 3" descr="\\kldata4\graphics\Press\IMG_Corporate\IMG_logo\Imagination\png_RGB\Imagination_Logo_Secondary_RG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5" y="6407950"/>
            <a:ext cx="1667821" cy="29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54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 spd="slow">
    <p:fade/>
  </p:transition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tx2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5pPr>
      <a:lvl6pPr marL="60944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6pPr>
      <a:lvl7pPr marL="1218892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7pPr>
      <a:lvl8pPr marL="1828338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8pPr>
      <a:lvl9pPr marL="243778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9pPr>
    </p:titleStyle>
    <p:bodyStyle>
      <a:lvl1pPr marL="241238" indent="-24123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Font typeface="Wingdings" pitchFamily="2" charset="2"/>
        <a:buChar char="§"/>
        <a:defRPr sz="2400" b="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480363" indent="-24547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Font typeface="Wingdings" pitchFamily="2" charset="2"/>
        <a:buChar char="§"/>
        <a:defRPr sz="2133">
          <a:solidFill>
            <a:schemeClr val="tx2">
              <a:lumMod val="90000"/>
              <a:lumOff val="10000"/>
            </a:schemeClr>
          </a:solidFill>
          <a:latin typeface="+mn-lt"/>
        </a:defRPr>
      </a:lvl2pPr>
      <a:lvl3pPr marL="715253" indent="-23489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Font typeface="Wingdings" pitchFamily="2" charset="2"/>
        <a:buChar char="§"/>
        <a:defRPr sz="1867">
          <a:solidFill>
            <a:schemeClr val="tx2">
              <a:lumMod val="90000"/>
              <a:lumOff val="10000"/>
            </a:schemeClr>
          </a:solidFill>
          <a:latin typeface="+mn-lt"/>
        </a:defRPr>
      </a:lvl3pPr>
      <a:lvl4pPr marL="960724" indent="-24547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Font typeface="Wingdings" pitchFamily="2" charset="2"/>
        <a:buChar char="§"/>
        <a:defRPr sz="1600">
          <a:solidFill>
            <a:schemeClr val="tx2">
              <a:lumMod val="90000"/>
              <a:lumOff val="10000"/>
            </a:schemeClr>
          </a:solidFill>
          <a:latin typeface="+mn-lt"/>
        </a:defRPr>
      </a:lvl4pPr>
      <a:lvl5pPr marL="1195615" indent="-23489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SzPct val="100000"/>
        <a:buFont typeface="Wingdings" pitchFamily="2" charset="2"/>
        <a:buChar char="§"/>
        <a:defRPr lang="en-GB" sz="160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5pPr>
      <a:lvl6pPr marL="1430506" indent="-23489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SzPct val="100000"/>
        <a:buFont typeface="Wingdings" pitchFamily="2" charset="2"/>
        <a:buChar char="§"/>
        <a:defRPr lang="en-GB" sz="160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6pPr>
      <a:lvl7pPr marL="1678094" indent="-24758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SzPct val="100000"/>
        <a:buFont typeface="Wingdings" pitchFamily="2" charset="2"/>
        <a:buChar char="§"/>
        <a:defRPr lang="en-GB" sz="160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7pPr>
      <a:lvl8pPr marL="1912984" indent="-23489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SzPct val="100000"/>
        <a:buFont typeface="Wingdings" pitchFamily="2" charset="2"/>
        <a:buChar char="§"/>
        <a:defRPr lang="en-GB" sz="1600" baseline="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8pPr>
      <a:lvl9pPr marL="5846874" indent="-457085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lr>
          <a:srgbClr val="FFFF00"/>
        </a:buClr>
        <a:buSzPct val="10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6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2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38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84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0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77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23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69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001" y="384001"/>
            <a:ext cx="1002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GB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001" y="1133479"/>
            <a:ext cx="11612033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31" name="Text Box 22"/>
          <p:cNvSpPr txBox="1">
            <a:spLocks noChangeArrowheads="1"/>
          </p:cNvSpPr>
          <p:nvPr/>
        </p:nvSpPr>
        <p:spPr bwMode="auto">
          <a:xfrm>
            <a:off x="215905" y="6626801"/>
            <a:ext cx="11755967" cy="18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9pPr>
          </a:lstStyle>
          <a:p>
            <a:pPr defTabSz="1038858">
              <a:lnSpc>
                <a:spcPct val="90000"/>
              </a:lnSpc>
              <a:buClr>
                <a:srgbClr val="F2EC00"/>
              </a:buClr>
              <a:buFont typeface="Wingdings 3" pitchFamily="18" charset="2"/>
              <a:buNone/>
              <a:tabLst>
                <a:tab pos="5858787" algn="ctr"/>
                <a:tab pos="11719691" algn="r"/>
              </a:tabLst>
              <a:defRPr/>
            </a:pPr>
            <a:r>
              <a:rPr lang="en-GB" sz="1333" b="0" i="0" dirty="0">
                <a:solidFill>
                  <a:srgbClr val="72166B"/>
                </a:solidFill>
              </a:rPr>
              <a:t>	© Copyright Imagination </a:t>
            </a:r>
            <a:r>
              <a:rPr lang="en-GB" sz="1333" b="0" i="0">
                <a:solidFill>
                  <a:srgbClr val="72166B"/>
                </a:solidFill>
              </a:rPr>
              <a:t>Technologies 2016</a:t>
            </a:r>
            <a:r>
              <a:rPr lang="en-GB" sz="1333" b="0" i="0" dirty="0">
                <a:solidFill>
                  <a:srgbClr val="72166B"/>
                </a:solidFill>
              </a:rPr>
              <a:t>	 Module 4 p.</a:t>
            </a:r>
            <a:fld id="{FAB5480B-93E9-413A-8BBC-71F34EA21CF0}" type="slidenum">
              <a:rPr lang="en-GB" sz="1333" b="0" i="0" smtClean="0">
                <a:solidFill>
                  <a:srgbClr val="72166B"/>
                </a:solidFill>
              </a:rPr>
              <a:pPr defTabSz="1038858">
                <a:lnSpc>
                  <a:spcPct val="90000"/>
                </a:lnSpc>
                <a:buClr>
                  <a:srgbClr val="F2EC00"/>
                </a:buClr>
                <a:buFont typeface="Wingdings 3" pitchFamily="18" charset="2"/>
                <a:buNone/>
                <a:tabLst>
                  <a:tab pos="5858787" algn="ctr"/>
                  <a:tab pos="11719691" algn="r"/>
                </a:tabLst>
                <a:defRPr/>
              </a:pPr>
              <a:t>‹#›</a:t>
            </a:fld>
            <a:endParaRPr lang="en-US" sz="1333" b="0" i="0" dirty="0">
              <a:solidFill>
                <a:srgbClr val="72166B"/>
              </a:solidFill>
            </a:endParaRPr>
          </a:p>
        </p:txBody>
      </p:sp>
      <p:sp>
        <p:nvSpPr>
          <p:cNvPr id="1032" name="Line 33"/>
          <p:cNvSpPr>
            <a:spLocks noChangeShapeType="1"/>
          </p:cNvSpPr>
          <p:nvPr/>
        </p:nvSpPr>
        <p:spPr bwMode="auto">
          <a:xfrm>
            <a:off x="1955540" y="6535431"/>
            <a:ext cx="10016331" cy="0"/>
          </a:xfrm>
          <a:prstGeom prst="line">
            <a:avLst/>
          </a:prstGeom>
          <a:noFill/>
          <a:ln w="6350">
            <a:solidFill>
              <a:srgbClr val="72166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1984" tIns="60945" rIns="71984" bIns="60945" anchorCtr="1"/>
          <a:lstStyle/>
          <a:p>
            <a:endParaRPr lang="en-GB" sz="2400"/>
          </a:p>
        </p:txBody>
      </p:sp>
      <p:pic>
        <p:nvPicPr>
          <p:cNvPr id="2" name="Picture 3" descr="\\kldata4\graphics\Press\IMG_Corporate\IMG_logo\Imagination\png_RGB\Imagination_Logo_Secondary_RG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5" y="6407950"/>
            <a:ext cx="1667821" cy="29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3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transition spd="slow">
    <p:fade/>
  </p:transition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tx2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5pPr>
      <a:lvl6pPr marL="60944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6pPr>
      <a:lvl7pPr marL="1218892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7pPr>
      <a:lvl8pPr marL="1828338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8pPr>
      <a:lvl9pPr marL="243778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33" b="1">
          <a:solidFill>
            <a:schemeClr val="bg1"/>
          </a:solidFill>
          <a:latin typeface="Arial" pitchFamily="34" charset="0"/>
        </a:defRPr>
      </a:lvl9pPr>
    </p:titleStyle>
    <p:bodyStyle>
      <a:lvl1pPr marL="241238" indent="-24123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Font typeface="Wingdings" pitchFamily="2" charset="2"/>
        <a:buChar char="§"/>
        <a:defRPr sz="2400" b="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480363" indent="-24547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Font typeface="Wingdings" pitchFamily="2" charset="2"/>
        <a:buChar char="§"/>
        <a:defRPr sz="2133">
          <a:solidFill>
            <a:schemeClr val="tx2">
              <a:lumMod val="90000"/>
              <a:lumOff val="10000"/>
            </a:schemeClr>
          </a:solidFill>
          <a:latin typeface="+mn-lt"/>
        </a:defRPr>
      </a:lvl2pPr>
      <a:lvl3pPr marL="715253" indent="-23489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Font typeface="Wingdings" pitchFamily="2" charset="2"/>
        <a:buChar char="§"/>
        <a:defRPr sz="1867">
          <a:solidFill>
            <a:schemeClr val="tx2">
              <a:lumMod val="90000"/>
              <a:lumOff val="10000"/>
            </a:schemeClr>
          </a:solidFill>
          <a:latin typeface="+mn-lt"/>
        </a:defRPr>
      </a:lvl3pPr>
      <a:lvl4pPr marL="960724" indent="-24547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Font typeface="Wingdings" pitchFamily="2" charset="2"/>
        <a:buChar char="§"/>
        <a:defRPr sz="1600">
          <a:solidFill>
            <a:schemeClr val="tx2">
              <a:lumMod val="90000"/>
              <a:lumOff val="10000"/>
            </a:schemeClr>
          </a:solidFill>
          <a:latin typeface="+mn-lt"/>
        </a:defRPr>
      </a:lvl4pPr>
      <a:lvl5pPr marL="1195615" indent="-23489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SzPct val="100000"/>
        <a:buFont typeface="Wingdings" pitchFamily="2" charset="2"/>
        <a:buChar char="§"/>
        <a:defRPr lang="en-GB" sz="160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5pPr>
      <a:lvl6pPr marL="1430506" indent="-23489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SzPct val="100000"/>
        <a:buFont typeface="Wingdings" pitchFamily="2" charset="2"/>
        <a:buChar char="§"/>
        <a:defRPr lang="en-GB" sz="160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6pPr>
      <a:lvl7pPr marL="1678094" indent="-247588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SzPct val="100000"/>
        <a:buFont typeface="Wingdings" pitchFamily="2" charset="2"/>
        <a:buChar char="§"/>
        <a:defRPr lang="en-GB" sz="160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7pPr>
      <a:lvl8pPr marL="1912984" indent="-234891" algn="l" rtl="0" eaLnBrk="1" fontAlgn="base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>
            <a:lumMod val="90000"/>
            <a:lumOff val="10000"/>
          </a:schemeClr>
        </a:buClr>
        <a:buSzPct val="100000"/>
        <a:buFont typeface="Wingdings" pitchFamily="2" charset="2"/>
        <a:buChar char="§"/>
        <a:defRPr lang="en-GB" sz="1600" baseline="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8pPr>
      <a:lvl9pPr marL="5846874" indent="-457085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lr>
          <a:srgbClr val="FFFF00"/>
        </a:buClr>
        <a:buSzPct val="10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6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2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38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84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0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77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23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69" algn="l" defTabSz="121889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79999" y="336000"/>
            <a:ext cx="11162907" cy="576000"/>
          </a:xfrm>
          <a:prstGeom prst="rect">
            <a:avLst/>
          </a:prstGeom>
        </p:spPr>
        <p:txBody>
          <a:bodyPr vert="horz" lIns="0" tIns="0" rIns="0" bIns="0" anchor="t">
            <a:normAutofit/>
          </a:bodyPr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80001" y="1440000"/>
            <a:ext cx="11160332" cy="4680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/>
          <a:p>
            <a:pPr lvl="0" eaLnBrk="1" latinLnBrk="0" hangingPunct="1"/>
            <a:r>
              <a:rPr kumimoji="0" lang="en-GB" dirty="0"/>
              <a:t>Click to edit text</a:t>
            </a:r>
          </a:p>
          <a:p>
            <a:pPr lvl="1" eaLnBrk="1" latinLnBrk="0" hangingPunct="1"/>
            <a:r>
              <a:rPr kumimoji="0" lang="en-GB" dirty="0"/>
              <a:t>Second level</a:t>
            </a:r>
          </a:p>
          <a:p>
            <a:pPr lvl="2" eaLnBrk="1" latinLnBrk="0" hangingPunct="1"/>
            <a:r>
              <a:rPr kumimoji="0" lang="en-GB" dirty="0"/>
              <a:t>Third level</a:t>
            </a:r>
          </a:p>
          <a:p>
            <a:pPr lvl="3" eaLnBrk="1" latinLnBrk="0" hangingPunct="1"/>
            <a:r>
              <a:rPr kumimoji="0" lang="en-GB" dirty="0"/>
              <a:t>Fourth level</a:t>
            </a:r>
          </a:p>
          <a:p>
            <a:pPr lvl="4" eaLnBrk="1" latinLnBrk="0" hangingPunct="1"/>
            <a:r>
              <a:rPr kumimoji="0" lang="en-GB" dirty="0"/>
              <a:t>Fifth level</a:t>
            </a:r>
            <a:endParaRPr kumimoji="0" lang="en-US" dirty="0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477913" y="6559369"/>
            <a:ext cx="1303385" cy="240000"/>
          </a:xfrm>
          <a:prstGeom prst="rect">
            <a:avLst/>
          </a:prstGeom>
        </p:spPr>
        <p:txBody>
          <a:bodyPr vert="horz" lIns="0" tIns="0" bIns="0" anchor="t"/>
          <a:lstStyle>
            <a:defPPr>
              <a:defRPr lang="en-US"/>
            </a:defPPr>
            <a:lvl1pPr marL="0" algn="l" defTabSz="4572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DA607-C033-414D-8F05-C963E77EB547}" type="slidenum">
              <a:rPr lang="en-US" sz="1000" smtClean="0"/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/>
          </a:p>
          <a:p>
            <a:endParaRPr lang="en-US" sz="1000" b="0" dirty="0"/>
          </a:p>
        </p:txBody>
      </p:sp>
      <p:pic>
        <p:nvPicPr>
          <p:cNvPr id="6" name="Picture 8" descr="http://brand.ncsu.edu/assets/logos/ncstate-brick-4x1-red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0" y="0"/>
            <a:ext cx="2794000" cy="43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26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3" r:id="rId13"/>
  </p:sldLayoutIdLst>
  <p:transition spd="slow">
    <p:fade/>
  </p:transition>
  <p:txStyles>
    <p:titleStyle>
      <a:lvl1pPr algn="l" rtl="0" eaLnBrk="1" latinLnBrk="0" hangingPunct="1">
        <a:spcBef>
          <a:spcPct val="0"/>
        </a:spcBef>
        <a:buNone/>
        <a:tabLst>
          <a:tab pos="2155825" algn="l"/>
        </a:tabLst>
        <a:defRPr kumimoji="0" sz="3800" b="0" i="0" kern="1200">
          <a:solidFill>
            <a:schemeClr val="accent1"/>
          </a:solidFill>
          <a:effectLst/>
          <a:latin typeface="Gill Sans MT"/>
          <a:ea typeface="+mj-ea"/>
          <a:cs typeface="Gill Sans MT"/>
        </a:defRPr>
      </a:lvl1pPr>
    </p:titleStyle>
    <p:bodyStyle>
      <a:lvl1pPr marL="265113" indent="-265113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2400" b="0" i="0" kern="1200">
          <a:solidFill>
            <a:schemeClr val="tx1"/>
          </a:solidFill>
          <a:effectLst/>
          <a:latin typeface="Gill Sans MT"/>
          <a:ea typeface="+mn-ea"/>
          <a:cs typeface="Gill Sans MT"/>
        </a:defRPr>
      </a:lvl1pPr>
      <a:lvl2pPr marL="627063" indent="-265113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2000" b="0" i="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855663" indent="-265113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1800" b="0" i="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33463" indent="-265113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1600" b="0" i="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201738" indent="-265113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1400" b="0" i="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0.jpg"/><Relationship Id="rId4" Type="http://schemas.openxmlformats.org/officeDocument/2006/relationships/image" Target="../media/image1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425" y="1220076"/>
            <a:ext cx="10925140" cy="1483878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Basic Concurrency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74588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Tasks for the LED Scanner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1344000"/>
            <a:ext cx="6431024" cy="518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V2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972261" y="988620"/>
            <a:ext cx="6291672" cy="5603685"/>
            <a:chOff x="957372" y="304800"/>
            <a:chExt cx="6291672" cy="5603685"/>
          </a:xfrm>
        </p:grpSpPr>
        <p:grpSp>
          <p:nvGrpSpPr>
            <p:cNvPr id="71" name="Group 70"/>
            <p:cNvGrpSpPr/>
            <p:nvPr/>
          </p:nvGrpSpPr>
          <p:grpSpPr>
            <a:xfrm>
              <a:off x="2209800" y="304800"/>
              <a:ext cx="3691608" cy="802252"/>
              <a:chOff x="7964495" y="1527992"/>
              <a:chExt cx="3691608" cy="802252"/>
            </a:xfrm>
          </p:grpSpPr>
          <p:pic>
            <p:nvPicPr>
              <p:cNvPr id="99" name="Content Placeholder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964495" y="1527993"/>
                <a:ext cx="1045276" cy="802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Content Placeholder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610827" y="1527992"/>
                <a:ext cx="1045276" cy="802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2" name="Oval 71"/>
            <p:cNvSpPr/>
            <p:nvPr/>
          </p:nvSpPr>
          <p:spPr bwMode="auto">
            <a:xfrm>
              <a:off x="2753017" y="1305340"/>
              <a:ext cx="2663954" cy="1095375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Task_Read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_</a:t>
              </a:r>
              <a:b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Switches</a:t>
              </a: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957372" y="3553554"/>
              <a:ext cx="2981844" cy="1095375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Task_Flash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46990" y="2793466"/>
              <a:ext cx="1058241" cy="32489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txBody>
            <a:bodyPr wrap="none" lIns="77916" tIns="38958" rIns="77916" bIns="38958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D315B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g_w_delay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501372" y="2793466"/>
              <a:ext cx="1167246" cy="32489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txBody>
            <a:bodyPr wrap="none" lIns="77916" tIns="38958" rIns="77916" bIns="38958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D315B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g_flash_LED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cxnSp>
          <p:nvCxnSpPr>
            <p:cNvPr id="76" name="Elbow Connector 24"/>
            <p:cNvCxnSpPr>
              <a:stCxn id="99" idx="2"/>
              <a:endCxn id="72" idx="1"/>
            </p:cNvCxnSpPr>
            <p:nvPr/>
          </p:nvCxnSpPr>
          <p:spPr bwMode="auto">
            <a:xfrm rot="16200000" flipH="1">
              <a:off x="2758440" y="1081050"/>
              <a:ext cx="358702" cy="410706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77" name="Elbow Connector 24"/>
            <p:cNvCxnSpPr>
              <a:stCxn id="100" idx="2"/>
              <a:endCxn id="72" idx="7"/>
            </p:cNvCxnSpPr>
            <p:nvPr/>
          </p:nvCxnSpPr>
          <p:spPr bwMode="auto">
            <a:xfrm rot="5400000">
              <a:off x="5023456" y="1110439"/>
              <a:ext cx="358703" cy="351926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78" name="Elbow Connector 24"/>
            <p:cNvCxnSpPr>
              <a:stCxn id="75" idx="2"/>
              <a:endCxn id="73" idx="7"/>
            </p:cNvCxnSpPr>
            <p:nvPr/>
          </p:nvCxnSpPr>
          <p:spPr bwMode="auto">
            <a:xfrm rot="5400000">
              <a:off x="3495963" y="3124936"/>
              <a:ext cx="595604" cy="582460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79" name="Elbow Connector 24"/>
            <p:cNvCxnSpPr>
              <a:stCxn id="74" idx="2"/>
              <a:endCxn id="73" idx="0"/>
            </p:cNvCxnSpPr>
            <p:nvPr/>
          </p:nvCxnSpPr>
          <p:spPr bwMode="auto">
            <a:xfrm rot="5400000">
              <a:off x="2294608" y="3272051"/>
              <a:ext cx="435190" cy="127817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80" name="Elbow Connector 24"/>
            <p:cNvCxnSpPr>
              <a:stCxn id="72" idx="4"/>
              <a:endCxn id="75" idx="0"/>
            </p:cNvCxnSpPr>
            <p:nvPr/>
          </p:nvCxnSpPr>
          <p:spPr bwMode="auto">
            <a:xfrm rot="16200000" flipH="1">
              <a:off x="3888619" y="2597089"/>
              <a:ext cx="392751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81" name="Elbow Connector 24"/>
            <p:cNvCxnSpPr>
              <a:stCxn id="72" idx="3"/>
              <a:endCxn id="74" idx="0"/>
            </p:cNvCxnSpPr>
            <p:nvPr/>
          </p:nvCxnSpPr>
          <p:spPr bwMode="auto">
            <a:xfrm rot="5400000">
              <a:off x="2583046" y="2233367"/>
              <a:ext cx="553165" cy="567033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82" name="Elbow Connector 24"/>
            <p:cNvCxnSpPr>
              <a:stCxn id="73" idx="4"/>
              <a:endCxn id="97" idx="0"/>
            </p:cNvCxnSpPr>
            <p:nvPr/>
          </p:nvCxnSpPr>
          <p:spPr bwMode="auto">
            <a:xfrm rot="16200000" flipH="1">
              <a:off x="2886600" y="4210623"/>
              <a:ext cx="760088" cy="1636700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83" name="Elbow Connector 24"/>
            <p:cNvCxnSpPr>
              <a:stCxn id="73" idx="4"/>
              <a:endCxn id="96" idx="0"/>
            </p:cNvCxnSpPr>
            <p:nvPr/>
          </p:nvCxnSpPr>
          <p:spPr bwMode="auto">
            <a:xfrm rot="16200000" flipH="1">
              <a:off x="2753465" y="4343757"/>
              <a:ext cx="760088" cy="1370431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84" name="Elbow Connector 24"/>
            <p:cNvCxnSpPr>
              <a:stCxn id="73" idx="4"/>
              <a:endCxn id="98" idx="0"/>
            </p:cNvCxnSpPr>
            <p:nvPr/>
          </p:nvCxnSpPr>
          <p:spPr bwMode="auto">
            <a:xfrm rot="16200000" flipH="1">
              <a:off x="3019734" y="4077488"/>
              <a:ext cx="760088" cy="1902969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grpSp>
          <p:nvGrpSpPr>
            <p:cNvPr id="85" name="Group 84"/>
            <p:cNvGrpSpPr/>
            <p:nvPr/>
          </p:nvGrpSpPr>
          <p:grpSpPr>
            <a:xfrm>
              <a:off x="3702416" y="5409017"/>
              <a:ext cx="765155" cy="499468"/>
              <a:chOff x="3780251" y="5334155"/>
              <a:chExt cx="765155" cy="499468"/>
            </a:xfrm>
          </p:grpSpPr>
          <p:sp>
            <p:nvSpPr>
              <p:cNvPr id="96" name="Rectangle 95"/>
              <p:cNvSpPr/>
              <p:nvPr/>
            </p:nvSpPr>
            <p:spPr bwMode="auto">
              <a:xfrm>
                <a:off x="3780251" y="5334155"/>
                <a:ext cx="232617" cy="499468"/>
              </a:xfrm>
              <a:prstGeom prst="rect">
                <a:avLst/>
              </a:prstGeom>
              <a:solidFill>
                <a:srgbClr val="8A002D">
                  <a:lumMod val="40000"/>
                  <a:lumOff val="60000"/>
                </a:srgbClr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99"/>
                  </a:buClr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 bwMode="auto">
              <a:xfrm>
                <a:off x="4046520" y="5334155"/>
                <a:ext cx="232617" cy="499468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99"/>
                  </a:buClr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 bwMode="auto">
              <a:xfrm>
                <a:off x="4312789" y="5334155"/>
                <a:ext cx="232617" cy="499468"/>
              </a:xfrm>
              <a:prstGeom prst="rect">
                <a:avLst/>
              </a:prstGeom>
              <a:solidFill>
                <a:srgbClr val="17284C">
                  <a:lumMod val="25000"/>
                  <a:lumOff val="75000"/>
                </a:srgbClr>
              </a:solidFill>
              <a:ln w="38100" cap="flat" cmpd="sng" algn="ctr">
                <a:solidFill>
                  <a:srgbClr val="17284C">
                    <a:lumMod val="75000"/>
                    <a:lumOff val="2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99"/>
                  </a:buClr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064759" y="2793466"/>
              <a:ext cx="1254514" cy="32489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txBody>
            <a:bodyPr wrap="none" lIns="77916" tIns="38958" rIns="77916" bIns="38958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D315B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g_RGB_delay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4267200" y="3553552"/>
              <a:ext cx="2981844" cy="1095375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Task_RGB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cxnSp>
          <p:nvCxnSpPr>
            <p:cNvPr id="88" name="Elbow Connector 24"/>
            <p:cNvCxnSpPr>
              <a:stCxn id="72" idx="5"/>
              <a:endCxn id="86" idx="0"/>
            </p:cNvCxnSpPr>
            <p:nvPr/>
          </p:nvCxnSpPr>
          <p:spPr bwMode="auto">
            <a:xfrm rot="16200000" flipH="1">
              <a:off x="5082848" y="2184297"/>
              <a:ext cx="553165" cy="665172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89" name="Elbow Connector 24"/>
            <p:cNvCxnSpPr>
              <a:stCxn id="86" idx="2"/>
              <a:endCxn id="87" idx="0"/>
            </p:cNvCxnSpPr>
            <p:nvPr/>
          </p:nvCxnSpPr>
          <p:spPr bwMode="auto">
            <a:xfrm rot="16200000" flipH="1">
              <a:off x="5507475" y="3302905"/>
              <a:ext cx="435188" cy="66106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90" name="Elbow Connector 24"/>
            <p:cNvCxnSpPr>
              <a:stCxn id="75" idx="2"/>
              <a:endCxn id="87" idx="1"/>
            </p:cNvCxnSpPr>
            <p:nvPr/>
          </p:nvCxnSpPr>
          <p:spPr bwMode="auto">
            <a:xfrm rot="16200000" flipH="1">
              <a:off x="4096637" y="3106722"/>
              <a:ext cx="595602" cy="618886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91" name="Elbow Connector 24"/>
            <p:cNvCxnSpPr>
              <a:stCxn id="87" idx="4"/>
              <a:endCxn id="97" idx="0"/>
            </p:cNvCxnSpPr>
            <p:nvPr/>
          </p:nvCxnSpPr>
          <p:spPr bwMode="auto">
            <a:xfrm rot="5400000">
              <a:off x="4541513" y="4192408"/>
              <a:ext cx="760090" cy="1673128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92" name="Elbow Connector 24"/>
            <p:cNvCxnSpPr>
              <a:stCxn id="87" idx="4"/>
              <a:endCxn id="96" idx="0"/>
            </p:cNvCxnSpPr>
            <p:nvPr/>
          </p:nvCxnSpPr>
          <p:spPr bwMode="auto">
            <a:xfrm rot="5400000">
              <a:off x="4408379" y="4059274"/>
              <a:ext cx="760090" cy="1939397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93" name="Elbow Connector 24"/>
            <p:cNvCxnSpPr>
              <a:stCxn id="87" idx="4"/>
              <a:endCxn id="98" idx="0"/>
            </p:cNvCxnSpPr>
            <p:nvPr/>
          </p:nvCxnSpPr>
          <p:spPr bwMode="auto">
            <a:xfrm rot="5400000">
              <a:off x="4674648" y="4325543"/>
              <a:ext cx="760090" cy="1406859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94" name="TextBox 93"/>
            <p:cNvSpPr txBox="1"/>
            <p:nvPr/>
          </p:nvSpPr>
          <p:spPr>
            <a:xfrm>
              <a:off x="4668618" y="5499245"/>
              <a:ext cx="950520" cy="3248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RGB LEDs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019800" y="609600"/>
              <a:ext cx="878000" cy="3248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Switches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82378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Tasks Communicate Through Shared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5496806"/>
            <a:ext cx="11520000" cy="1031193"/>
          </a:xfrm>
        </p:spPr>
        <p:txBody>
          <a:bodyPr/>
          <a:lstStyle/>
          <a:p>
            <a:r>
              <a:rPr lang="en-US" dirty="0"/>
              <a:t>Task_Read_Switches </a:t>
            </a:r>
            <a:r>
              <a:rPr lang="en-US" i="1" dirty="0"/>
              <a:t>writes</a:t>
            </a:r>
            <a:r>
              <a:rPr lang="en-US" dirty="0"/>
              <a:t> to variable </a:t>
            </a:r>
            <a:r>
              <a:rPr lang="en-US" dirty="0" err="1"/>
              <a:t>g_Flash_LED</a:t>
            </a:r>
            <a:endParaRPr lang="en-US" i="1" baseline="-25000" dirty="0"/>
          </a:p>
          <a:p>
            <a:r>
              <a:rPr lang="en-US" dirty="0"/>
              <a:t>Task_Flash </a:t>
            </a:r>
            <a:r>
              <a:rPr lang="en-US" i="1" dirty="0"/>
              <a:t>reads</a:t>
            </a:r>
            <a:r>
              <a:rPr lang="en-US" dirty="0"/>
              <a:t> </a:t>
            </a:r>
            <a:r>
              <a:rPr lang="en-US" dirty="0" err="1"/>
              <a:t>g_Flash_LED</a:t>
            </a:r>
            <a:r>
              <a:rPr lang="en-US" dirty="0"/>
              <a:t>, decides to flash LEDs</a:t>
            </a:r>
            <a:endParaRPr lang="en-US" i="1" baseline="-25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 bwMode="auto">
          <a:xfrm>
            <a:off x="3005121" y="3136198"/>
            <a:ext cx="7205083" cy="37516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3005121" y="1470901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3005121" y="2628024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005122" y="3635662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005121" y="4096188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005121" y="4556616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997212" y="5017240"/>
            <a:ext cx="7205083" cy="385999"/>
            <a:chOff x="1111884" y="2602558"/>
            <a:chExt cx="7205083" cy="385999"/>
          </a:xfrm>
        </p:grpSpPr>
        <p:sp>
          <p:nvSpPr>
            <p:cNvPr id="67" name="Line 5"/>
            <p:cNvSpPr>
              <a:spLocks noChangeShapeType="1"/>
            </p:cNvSpPr>
            <p:nvPr/>
          </p:nvSpPr>
          <p:spPr bwMode="auto">
            <a:xfrm>
              <a:off x="1111884" y="2602558"/>
              <a:ext cx="7205083" cy="0"/>
            </a:xfrm>
            <a:prstGeom prst="line">
              <a:avLst/>
            </a:prstGeom>
            <a:noFill/>
            <a:ln w="28575">
              <a:solidFill>
                <a:srgbClr val="1D315B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8" name="Text Box 7"/>
            <p:cNvSpPr txBox="1">
              <a:spLocks noChangeArrowheads="1"/>
            </p:cNvSpPr>
            <p:nvPr/>
          </p:nvSpPr>
          <p:spPr bwMode="auto">
            <a:xfrm>
              <a:off x="4101737" y="2619225"/>
              <a:ext cx="6955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Time</a:t>
              </a:r>
            </a:p>
          </p:txBody>
        </p:sp>
      </p:grpSp>
      <p:sp>
        <p:nvSpPr>
          <p:cNvPr id="45" name="Rectangle 31"/>
          <p:cNvSpPr>
            <a:spLocks noChangeArrowheads="1"/>
          </p:cNvSpPr>
          <p:nvPr/>
        </p:nvSpPr>
        <p:spPr bwMode="auto">
          <a:xfrm>
            <a:off x="3919440" y="1470901"/>
            <a:ext cx="6290764" cy="37664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Switch 1 pressed</a:t>
            </a: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1301377" y="4096188"/>
            <a:ext cx="1292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Task_RGB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301377" y="1430250"/>
            <a:ext cx="1556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Switch Inputs</a:t>
            </a: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1301377" y="3638579"/>
            <a:ext cx="1356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Task_Flash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1301377" y="4585469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LED Output</a:t>
            </a:r>
          </a:p>
        </p:txBody>
      </p:sp>
      <p:sp>
        <p:nvSpPr>
          <p:cNvPr id="51" name="Rectangle 31"/>
          <p:cNvSpPr>
            <a:spLocks noChangeArrowheads="1"/>
          </p:cNvSpPr>
          <p:nvPr/>
        </p:nvSpPr>
        <p:spPr bwMode="auto">
          <a:xfrm>
            <a:off x="3005121" y="4094234"/>
            <a:ext cx="1052526" cy="381000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3" name="Rectangle 31"/>
          <p:cNvSpPr>
            <a:spLocks noChangeArrowheads="1"/>
          </p:cNvSpPr>
          <p:nvPr/>
        </p:nvSpPr>
        <p:spPr bwMode="auto">
          <a:xfrm>
            <a:off x="4331734" y="2626319"/>
            <a:ext cx="1202364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4" name="Rectangle 31"/>
          <p:cNvSpPr>
            <a:spLocks noChangeArrowheads="1"/>
          </p:cNvSpPr>
          <p:nvPr/>
        </p:nvSpPr>
        <p:spPr bwMode="auto">
          <a:xfrm>
            <a:off x="5802864" y="3645584"/>
            <a:ext cx="4399430" cy="36232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7" name="Text Box 7"/>
          <p:cNvSpPr txBox="1">
            <a:spLocks noChangeArrowheads="1"/>
          </p:cNvSpPr>
          <p:nvPr/>
        </p:nvSpPr>
        <p:spPr bwMode="auto">
          <a:xfrm>
            <a:off x="1301377" y="2441777"/>
            <a:ext cx="24688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Task_Read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_Switches</a:t>
            </a:r>
          </a:p>
        </p:txBody>
      </p:sp>
      <p:sp>
        <p:nvSpPr>
          <p:cNvPr id="58" name="Rectangle 31"/>
          <p:cNvSpPr>
            <a:spLocks noChangeArrowheads="1"/>
          </p:cNvSpPr>
          <p:nvPr/>
        </p:nvSpPr>
        <p:spPr bwMode="auto">
          <a:xfrm>
            <a:off x="6687180" y="4552262"/>
            <a:ext cx="3515114" cy="381000"/>
          </a:xfrm>
          <a:prstGeom prst="rect">
            <a:avLst/>
          </a:prstGeom>
          <a:solidFill>
            <a:srgbClr val="00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 w="12700">
                <a:solidFill>
                  <a:srgbClr val="FF9933"/>
                </a:solidFill>
              </a:ln>
              <a:solidFill>
                <a:srgbClr val="FF9933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9" name="Rectangle 31"/>
          <p:cNvSpPr>
            <a:spLocks noChangeArrowheads="1"/>
          </p:cNvSpPr>
          <p:nvPr/>
        </p:nvSpPr>
        <p:spPr bwMode="auto">
          <a:xfrm>
            <a:off x="7431940" y="4549918"/>
            <a:ext cx="1175989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/>
        </p:nvSpPr>
        <p:spPr bwMode="auto">
          <a:xfrm>
            <a:off x="3005121" y="3134493"/>
            <a:ext cx="2338524" cy="377778"/>
          </a:xfrm>
          <a:prstGeom prst="rect">
            <a:avLst/>
          </a:prstGeom>
          <a:solidFill>
            <a:srgbClr val="FFFFFF">
              <a:lumMod val="75000"/>
            </a:srgb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0</a:t>
            </a:r>
          </a:p>
        </p:txBody>
      </p:sp>
      <p:sp>
        <p:nvSpPr>
          <p:cNvPr id="63" name="Line 5"/>
          <p:cNvSpPr>
            <a:spLocks noChangeShapeType="1"/>
          </p:cNvSpPr>
          <p:nvPr/>
        </p:nvSpPr>
        <p:spPr bwMode="auto">
          <a:xfrm>
            <a:off x="6583757" y="3441213"/>
            <a:ext cx="2" cy="350820"/>
          </a:xfrm>
          <a:prstGeom prst="line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highlight>
                <a:srgbClr val="FF00FF"/>
              </a:highlight>
              <a:uLnTx/>
              <a:uFillTx/>
              <a:latin typeface="Times New Roman" pitchFamily="18" charset="0"/>
            </a:endParaRPr>
          </a:p>
        </p:txBody>
      </p: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1317163" y="3177992"/>
            <a:ext cx="2468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charset="0"/>
              </a:rPr>
              <a:t>g_Flash_LED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5" name="Rectangle 31"/>
          <p:cNvSpPr>
            <a:spLocks noChangeArrowheads="1"/>
          </p:cNvSpPr>
          <p:nvPr/>
        </p:nvSpPr>
        <p:spPr bwMode="auto">
          <a:xfrm>
            <a:off x="5343645" y="3134326"/>
            <a:ext cx="4858650" cy="377778"/>
          </a:xfrm>
          <a:prstGeom prst="rect">
            <a:avLst/>
          </a:prstGeom>
          <a:noFill/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1</a:t>
            </a:r>
          </a:p>
        </p:txBody>
      </p:sp>
      <p:sp>
        <p:nvSpPr>
          <p:cNvPr id="52" name="Rectangle 31"/>
          <p:cNvSpPr>
            <a:spLocks noChangeArrowheads="1"/>
          </p:cNvSpPr>
          <p:nvPr/>
        </p:nvSpPr>
        <p:spPr bwMode="auto">
          <a:xfrm>
            <a:off x="3005119" y="4553742"/>
            <a:ext cx="4418906" cy="381000"/>
          </a:xfrm>
          <a:prstGeom prst="rect">
            <a:avLst/>
          </a:prstGeom>
          <a:solidFill>
            <a:srgbClr val="00B0F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B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721624-9FF9-4861-931C-6168DCF6C571}"/>
              </a:ext>
            </a:extLst>
          </p:cNvPr>
          <p:cNvSpPr/>
          <p:nvPr/>
        </p:nvSpPr>
        <p:spPr bwMode="auto">
          <a:xfrm>
            <a:off x="3011471" y="2050174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73" name="Rectangle 31">
            <a:extLst>
              <a:ext uri="{FF2B5EF4-FFF2-40B4-BE49-F238E27FC236}">
                <a16:creationId xmlns:a16="http://schemas.microsoft.com/office/drawing/2014/main" id="{3DCAEA7E-714A-44C7-906C-8C3D04D95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622" y="2047646"/>
            <a:ext cx="264242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6" name="Text Box 7">
            <a:extLst>
              <a:ext uri="{FF2B5EF4-FFF2-40B4-BE49-F238E27FC236}">
                <a16:creationId xmlns:a16="http://schemas.microsoft.com/office/drawing/2014/main" id="{A68C9BC9-920F-469D-969E-9D98D9189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727" y="2035343"/>
            <a:ext cx="2468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Flasher</a:t>
            </a:r>
          </a:p>
        </p:txBody>
      </p:sp>
      <p:sp>
        <p:nvSpPr>
          <p:cNvPr id="77" name="Rectangle 31">
            <a:extLst>
              <a:ext uri="{FF2B5EF4-FFF2-40B4-BE49-F238E27FC236}">
                <a16:creationId xmlns:a16="http://schemas.microsoft.com/office/drawing/2014/main" id="{5EDBAA73-13F2-4439-8869-5D3C8C74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5419" y="2054260"/>
            <a:ext cx="264242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6" name="Line 5"/>
          <p:cNvSpPr>
            <a:spLocks noChangeShapeType="1"/>
          </p:cNvSpPr>
          <p:nvPr/>
        </p:nvSpPr>
        <p:spPr bwMode="auto">
          <a:xfrm>
            <a:off x="5351534" y="2954267"/>
            <a:ext cx="0" cy="377778"/>
          </a:xfrm>
          <a:prstGeom prst="line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highlight>
                <a:srgbClr val="FF00FF"/>
              </a:highlight>
              <a:uLnTx/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92193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V2 Flasher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567557" y="3565341"/>
            <a:ext cx="167681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424736"/>
              </p:ext>
            </p:extLst>
          </p:nvPr>
        </p:nvGraphicFramePr>
        <p:xfrm>
          <a:off x="565150" y="1344613"/>
          <a:ext cx="10244138" cy="530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Document" r:id="rId3" imgW="5943600" imgH="3084480" progId="Word.OpenDocumentText.12">
                  <p:embed/>
                </p:oleObj>
              </mc:Choice>
              <mc:Fallback>
                <p:oleObj name="Document" r:id="rId3" imgW="5943600" imgH="3084480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1344613"/>
                        <a:ext cx="10244138" cy="5307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491160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V2 Flasher Program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07399"/>
              </p:ext>
            </p:extLst>
          </p:nvPr>
        </p:nvGraphicFramePr>
        <p:xfrm>
          <a:off x="461904" y="3405641"/>
          <a:ext cx="11268191" cy="180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Document" r:id="rId3" imgW="5940848" imgH="922200" progId="Word.OpenDocumentText.12">
                  <p:embed/>
                </p:oleObj>
              </mc:Choice>
              <mc:Fallback>
                <p:oleObj name="Document" r:id="rId3" imgW="5940848" imgH="922200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04" y="3405641"/>
                        <a:ext cx="11268191" cy="18029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84000" y="5365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61037"/>
              </p:ext>
            </p:extLst>
          </p:nvPr>
        </p:nvGraphicFramePr>
        <p:xfrm>
          <a:off x="402505" y="1125423"/>
          <a:ext cx="11268194" cy="2199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Document" r:id="rId5" imgW="5940848" imgH="1152570" progId="Word.OpenDocumentText.12">
                  <p:embed/>
                </p:oleObj>
              </mc:Choice>
              <mc:Fallback>
                <p:oleObj name="Document" r:id="rId5" imgW="5940848" imgH="1152570" progId="Word.OpenDocumentTex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05" y="1125423"/>
                        <a:ext cx="11268194" cy="21995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35399" y="459422"/>
            <a:ext cx="13901035" cy="5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811114"/>
              </p:ext>
            </p:extLst>
          </p:nvPr>
        </p:nvGraphicFramePr>
        <p:xfrm>
          <a:off x="402505" y="5138207"/>
          <a:ext cx="10997344" cy="1513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Document" r:id="rId7" imgW="5940449" imgH="806827" progId="Word.OpenDocumentText.12">
                  <p:embed/>
                </p:oleObj>
              </mc:Choice>
              <mc:Fallback>
                <p:oleObj name="Document" r:id="rId7" imgW="5940449" imgH="806827" progId="Word.OpenDocumentTex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05" y="5138207"/>
                        <a:ext cx="10997344" cy="15132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1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rPr>
              <a:t>Switches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66000" y="5464677"/>
            <a:ext cx="4549582" cy="571119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rPr>
              <a:t>Tasks</a:t>
            </a:r>
            <a:r>
              <a:rPr kumimoji="0" lang="en-US" sz="1600" b="0" i="1" u="none" strike="noStrike" kern="0" cap="none" spc="0" normalizeH="0" noProof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rPr>
              <a:t> are run at same rate – once per loop iteration. </a:t>
            </a:r>
            <a:br>
              <a:rPr kumimoji="0" lang="en-US" sz="1600" b="0" i="1" u="none" strike="noStrike" kern="0" cap="none" spc="0" normalizeH="0" noProof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rPr>
            </a:br>
            <a:r>
              <a:rPr kumimoji="0" lang="en-US" sz="1600" b="0" i="1" u="none" strike="noStrike" kern="0" cap="none" spc="0" normalizeH="0" noProof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rPr>
              <a:t>Simplifies later scheduling analysis: N</a:t>
            </a:r>
            <a:r>
              <a:rPr kumimoji="0" lang="en-US" sz="1600" b="0" i="1" u="none" strike="noStrike" kern="0" cap="none" spc="0" normalizeH="0" baseline="-25000" noProof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rPr>
              <a:t>Task</a:t>
            </a:r>
            <a:r>
              <a:rPr kumimoji="0" lang="en-US" sz="1600" b="0" i="1" u="none" strike="noStrike" kern="0" cap="none" spc="0" normalizeH="0" noProof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rPr>
              <a:t> = 1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1D315B">
                  <a:lumMod val="90000"/>
                  <a:lumOff val="10000"/>
                </a:srgbClr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45925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Execution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999" y="3761923"/>
            <a:ext cx="11592654" cy="2705116"/>
          </a:xfrm>
        </p:spPr>
        <p:txBody>
          <a:bodyPr numCol="2"/>
          <a:lstStyle/>
          <a:p>
            <a:r>
              <a:rPr lang="en-US" dirty="0"/>
              <a:t>Flasher is a </a:t>
            </a:r>
            <a:r>
              <a:rPr lang="en-US" b="1" i="1" dirty="0"/>
              <a:t>task scheduler</a:t>
            </a:r>
            <a:r>
              <a:rPr lang="en-US" dirty="0"/>
              <a:t>, calls each task’s root function. Never stops running.</a:t>
            </a:r>
          </a:p>
          <a:p>
            <a:pPr lvl="1"/>
            <a:r>
              <a:rPr lang="en-US" dirty="0"/>
              <a:t>Each task runs to completion and then returns control to the scheduler (Flasher)</a:t>
            </a:r>
          </a:p>
          <a:p>
            <a:r>
              <a:rPr lang="en-US" dirty="0"/>
              <a:t>Maximum delay from pressing switch to LEDs responding occurs if we press switch just after </a:t>
            </a:r>
            <a:r>
              <a:rPr lang="en-US" dirty="0" err="1"/>
              <a:t>TASK_Read_Switches</a:t>
            </a:r>
            <a:r>
              <a:rPr lang="en-US" dirty="0"/>
              <a:t> finishes</a:t>
            </a:r>
          </a:p>
          <a:p>
            <a:pPr lvl="1"/>
            <a:r>
              <a:rPr lang="en-US" dirty="0"/>
              <a:t>Max. delay = </a:t>
            </a:r>
            <a:r>
              <a:rPr lang="en-US" dirty="0">
                <a:latin typeface="Symbol" panose="05050102010706020507" pitchFamily="18" charset="2"/>
              </a:rPr>
              <a:t>S </a:t>
            </a:r>
            <a:r>
              <a:rPr lang="en-US" dirty="0" err="1"/>
              <a:t>T</a:t>
            </a:r>
            <a:r>
              <a:rPr lang="en-US" baseline="-25000" dirty="0" err="1"/>
              <a:t>Task</a:t>
            </a:r>
            <a:r>
              <a:rPr lang="en-US" dirty="0" err="1"/>
              <a:t>N</a:t>
            </a:r>
            <a:r>
              <a:rPr lang="en-US" baseline="-25000" dirty="0" err="1"/>
              <a:t>Task</a:t>
            </a:r>
            <a:r>
              <a:rPr lang="en-US" baseline="-25000" dirty="0"/>
              <a:t> = </a:t>
            </a:r>
            <a:r>
              <a:rPr lang="en-US" dirty="0"/>
              <a:t>sum of (task execution time * # of runs of that task over given time period) </a:t>
            </a:r>
          </a:p>
          <a:p>
            <a:pPr lvl="1"/>
            <a:r>
              <a:rPr lang="en-US" dirty="0"/>
              <a:t>This is a worst-case bound which we can tighten up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V2</a:t>
            </a:r>
          </a:p>
        </p:txBody>
      </p:sp>
      <p:sp>
        <p:nvSpPr>
          <p:cNvPr id="114" name="Rectangle 113"/>
          <p:cNvSpPr/>
          <p:nvPr/>
        </p:nvSpPr>
        <p:spPr bwMode="auto">
          <a:xfrm>
            <a:off x="3492802" y="981754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3492802" y="1427719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3492802" y="1888245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17" name="Rectangle 116"/>
          <p:cNvSpPr/>
          <p:nvPr/>
        </p:nvSpPr>
        <p:spPr bwMode="auto">
          <a:xfrm>
            <a:off x="3492801" y="2348771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18" name="Rectangle 117"/>
          <p:cNvSpPr/>
          <p:nvPr/>
        </p:nvSpPr>
        <p:spPr bwMode="auto">
          <a:xfrm>
            <a:off x="3492801" y="2809199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3484892" y="3269823"/>
            <a:ext cx="7205083" cy="385999"/>
            <a:chOff x="1111884" y="2602558"/>
            <a:chExt cx="7205083" cy="385999"/>
          </a:xfrm>
        </p:grpSpPr>
        <p:sp>
          <p:nvSpPr>
            <p:cNvPr id="180" name="Line 5"/>
            <p:cNvSpPr>
              <a:spLocks noChangeShapeType="1"/>
            </p:cNvSpPr>
            <p:nvPr/>
          </p:nvSpPr>
          <p:spPr bwMode="auto">
            <a:xfrm>
              <a:off x="1111884" y="2602558"/>
              <a:ext cx="7205083" cy="0"/>
            </a:xfrm>
            <a:prstGeom prst="line">
              <a:avLst/>
            </a:prstGeom>
            <a:noFill/>
            <a:ln w="28575">
              <a:solidFill>
                <a:srgbClr val="1D315B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81" name="Text Box 7"/>
            <p:cNvSpPr txBox="1">
              <a:spLocks noChangeArrowheads="1"/>
            </p:cNvSpPr>
            <p:nvPr/>
          </p:nvSpPr>
          <p:spPr bwMode="auto">
            <a:xfrm>
              <a:off x="4101737" y="2619225"/>
              <a:ext cx="6955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Time</a:t>
              </a:r>
            </a:p>
          </p:txBody>
        </p:sp>
      </p:grpSp>
      <p:sp>
        <p:nvSpPr>
          <p:cNvPr id="120" name="Rectangle 31"/>
          <p:cNvSpPr>
            <a:spLocks noChangeArrowheads="1"/>
          </p:cNvSpPr>
          <p:nvPr/>
        </p:nvSpPr>
        <p:spPr bwMode="auto">
          <a:xfrm>
            <a:off x="6067075" y="985675"/>
            <a:ext cx="2543499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Switch 1 pressed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3620327" y="2806282"/>
            <a:ext cx="1740632" cy="381000"/>
            <a:chOff x="380999" y="2057400"/>
            <a:chExt cx="1952958" cy="381000"/>
          </a:xfrm>
        </p:grpSpPr>
        <p:sp>
          <p:nvSpPr>
            <p:cNvPr id="177" name="Rectangle 31"/>
            <p:cNvSpPr>
              <a:spLocks noChangeArrowheads="1"/>
            </p:cNvSpPr>
            <p:nvPr/>
          </p:nvSpPr>
          <p:spPr bwMode="auto">
            <a:xfrm>
              <a:off x="380999" y="2057400"/>
              <a:ext cx="62547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178" name="Rectangle 31"/>
            <p:cNvSpPr>
              <a:spLocks noChangeArrowheads="1"/>
            </p:cNvSpPr>
            <p:nvPr/>
          </p:nvSpPr>
          <p:spPr bwMode="auto">
            <a:xfrm>
              <a:off x="1006077" y="2057400"/>
              <a:ext cx="60960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179" name="Rectangle 31"/>
            <p:cNvSpPr>
              <a:spLocks noChangeArrowheads="1"/>
            </p:cNvSpPr>
            <p:nvPr/>
          </p:nvSpPr>
          <p:spPr bwMode="auto">
            <a:xfrm>
              <a:off x="1614899" y="2057400"/>
              <a:ext cx="719058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</p:grpSp>
      <p:sp>
        <p:nvSpPr>
          <p:cNvPr id="122" name="Text Box 7"/>
          <p:cNvSpPr txBox="1">
            <a:spLocks noChangeArrowheads="1"/>
          </p:cNvSpPr>
          <p:nvPr/>
        </p:nvSpPr>
        <p:spPr bwMode="auto">
          <a:xfrm>
            <a:off x="1789057" y="2348771"/>
            <a:ext cx="1292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Task_RGB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3" name="Text Box 7"/>
          <p:cNvSpPr txBox="1">
            <a:spLocks noChangeArrowheads="1"/>
          </p:cNvSpPr>
          <p:nvPr/>
        </p:nvSpPr>
        <p:spPr bwMode="auto">
          <a:xfrm>
            <a:off x="1789057" y="978977"/>
            <a:ext cx="1556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Switch Inputs</a:t>
            </a:r>
          </a:p>
        </p:txBody>
      </p:sp>
      <p:cxnSp>
        <p:nvCxnSpPr>
          <p:cNvPr id="124" name="Straight Connector 123"/>
          <p:cNvCxnSpPr/>
          <p:nvPr/>
        </p:nvCxnSpPr>
        <p:spPr bwMode="auto">
          <a:xfrm>
            <a:off x="6062093" y="1155321"/>
            <a:ext cx="0" cy="588480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Text Box 7"/>
          <p:cNvSpPr txBox="1">
            <a:spLocks noChangeArrowheads="1"/>
          </p:cNvSpPr>
          <p:nvPr/>
        </p:nvSpPr>
        <p:spPr bwMode="auto">
          <a:xfrm>
            <a:off x="1789057" y="1891162"/>
            <a:ext cx="1356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Task_Flash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6" name="Text Box 7"/>
          <p:cNvSpPr txBox="1">
            <a:spLocks noChangeArrowheads="1"/>
          </p:cNvSpPr>
          <p:nvPr/>
        </p:nvSpPr>
        <p:spPr bwMode="auto">
          <a:xfrm>
            <a:off x="1789057" y="2838052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LED Output</a:t>
            </a:r>
          </a:p>
        </p:txBody>
      </p:sp>
      <p:sp>
        <p:nvSpPr>
          <p:cNvPr id="127" name="Rectangle 31"/>
          <p:cNvSpPr>
            <a:spLocks noChangeArrowheads="1"/>
          </p:cNvSpPr>
          <p:nvPr/>
        </p:nvSpPr>
        <p:spPr bwMode="auto">
          <a:xfrm>
            <a:off x="3490718" y="1425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8" name="Rectangle 31"/>
          <p:cNvSpPr>
            <a:spLocks noChangeArrowheads="1"/>
          </p:cNvSpPr>
          <p:nvPr/>
        </p:nvSpPr>
        <p:spPr bwMode="auto">
          <a:xfrm>
            <a:off x="3546035" y="1891467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9" name="Rectangle 31"/>
          <p:cNvSpPr>
            <a:spLocks noChangeArrowheads="1"/>
          </p:cNvSpPr>
          <p:nvPr/>
        </p:nvSpPr>
        <p:spPr bwMode="auto">
          <a:xfrm>
            <a:off x="3591754" y="2343725"/>
            <a:ext cx="1638944" cy="381000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0" name="Rectangle 31"/>
          <p:cNvSpPr>
            <a:spLocks noChangeArrowheads="1"/>
          </p:cNvSpPr>
          <p:nvPr/>
        </p:nvSpPr>
        <p:spPr bwMode="auto">
          <a:xfrm>
            <a:off x="5241384" y="1431904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1" name="Rectangle 31"/>
          <p:cNvSpPr>
            <a:spLocks noChangeArrowheads="1"/>
          </p:cNvSpPr>
          <p:nvPr/>
        </p:nvSpPr>
        <p:spPr bwMode="auto">
          <a:xfrm>
            <a:off x="5296701" y="1898264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2" name="Rectangle 31"/>
          <p:cNvSpPr>
            <a:spLocks noChangeArrowheads="1"/>
          </p:cNvSpPr>
          <p:nvPr/>
        </p:nvSpPr>
        <p:spPr bwMode="auto">
          <a:xfrm>
            <a:off x="5340337" y="2346817"/>
            <a:ext cx="1638944" cy="381000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6989966" y="1426014"/>
            <a:ext cx="294743" cy="1291784"/>
            <a:chOff x="5328806" y="2140717"/>
            <a:chExt cx="294743" cy="1291784"/>
          </a:xfrm>
        </p:grpSpPr>
        <p:sp>
          <p:nvSpPr>
            <p:cNvPr id="171" name="Rectangle 31"/>
            <p:cNvSpPr>
              <a:spLocks noChangeArrowheads="1"/>
            </p:cNvSpPr>
            <p:nvPr/>
          </p:nvSpPr>
          <p:spPr bwMode="auto">
            <a:xfrm>
              <a:off x="5328806" y="2140717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2" name="Rectangle 31"/>
            <p:cNvSpPr>
              <a:spLocks noChangeArrowheads="1"/>
            </p:cNvSpPr>
            <p:nvPr/>
          </p:nvSpPr>
          <p:spPr bwMode="auto">
            <a:xfrm>
              <a:off x="5384124" y="2607077"/>
              <a:ext cx="193706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3" name="Rectangle 31"/>
            <p:cNvSpPr>
              <a:spLocks noChangeArrowheads="1"/>
            </p:cNvSpPr>
            <p:nvPr/>
          </p:nvSpPr>
          <p:spPr bwMode="auto">
            <a:xfrm>
              <a:off x="5577830" y="3063474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135" name="Rectangle 31"/>
          <p:cNvSpPr>
            <a:spLocks noChangeArrowheads="1"/>
          </p:cNvSpPr>
          <p:nvPr/>
        </p:nvSpPr>
        <p:spPr bwMode="auto">
          <a:xfrm>
            <a:off x="7285133" y="1425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6" name="Rectangle 31"/>
          <p:cNvSpPr>
            <a:spLocks noChangeArrowheads="1"/>
          </p:cNvSpPr>
          <p:nvPr/>
        </p:nvSpPr>
        <p:spPr bwMode="auto">
          <a:xfrm>
            <a:off x="7340451" y="1891467"/>
            <a:ext cx="193706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7" name="Rectangle 31"/>
          <p:cNvSpPr>
            <a:spLocks noChangeArrowheads="1"/>
          </p:cNvSpPr>
          <p:nvPr/>
        </p:nvSpPr>
        <p:spPr bwMode="auto">
          <a:xfrm>
            <a:off x="7534157" y="2347864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8" name="Rectangle 31"/>
          <p:cNvSpPr>
            <a:spLocks noChangeArrowheads="1"/>
          </p:cNvSpPr>
          <p:nvPr/>
        </p:nvSpPr>
        <p:spPr bwMode="auto">
          <a:xfrm>
            <a:off x="7586595" y="1425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9" name="Rectangle 31"/>
          <p:cNvSpPr>
            <a:spLocks noChangeArrowheads="1"/>
          </p:cNvSpPr>
          <p:nvPr/>
        </p:nvSpPr>
        <p:spPr bwMode="auto">
          <a:xfrm>
            <a:off x="7641913" y="1891467"/>
            <a:ext cx="193706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0" name="Rectangle 31"/>
          <p:cNvSpPr>
            <a:spLocks noChangeArrowheads="1"/>
          </p:cNvSpPr>
          <p:nvPr/>
        </p:nvSpPr>
        <p:spPr bwMode="auto">
          <a:xfrm>
            <a:off x="7835619" y="2347864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1" name="Rectangle 31"/>
          <p:cNvSpPr>
            <a:spLocks noChangeArrowheads="1"/>
          </p:cNvSpPr>
          <p:nvPr/>
        </p:nvSpPr>
        <p:spPr bwMode="auto">
          <a:xfrm>
            <a:off x="7881338" y="1425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2" name="Rectangle 31"/>
          <p:cNvSpPr>
            <a:spLocks noChangeArrowheads="1"/>
          </p:cNvSpPr>
          <p:nvPr/>
        </p:nvSpPr>
        <p:spPr bwMode="auto">
          <a:xfrm>
            <a:off x="7936656" y="1891467"/>
            <a:ext cx="193706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3" name="Rectangle 31"/>
          <p:cNvSpPr>
            <a:spLocks noChangeArrowheads="1"/>
          </p:cNvSpPr>
          <p:nvPr/>
        </p:nvSpPr>
        <p:spPr bwMode="auto">
          <a:xfrm>
            <a:off x="8130362" y="2347864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4" name="Rectangle 31"/>
          <p:cNvSpPr>
            <a:spLocks noChangeArrowheads="1"/>
          </p:cNvSpPr>
          <p:nvPr/>
        </p:nvSpPr>
        <p:spPr bwMode="auto">
          <a:xfrm>
            <a:off x="8181885" y="1427565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5" name="Rectangle 31"/>
          <p:cNvSpPr>
            <a:spLocks noChangeArrowheads="1"/>
          </p:cNvSpPr>
          <p:nvPr/>
        </p:nvSpPr>
        <p:spPr bwMode="auto">
          <a:xfrm>
            <a:off x="8237203" y="1893925"/>
            <a:ext cx="193706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6" name="Rectangle 31"/>
          <p:cNvSpPr>
            <a:spLocks noChangeArrowheads="1"/>
          </p:cNvSpPr>
          <p:nvPr/>
        </p:nvSpPr>
        <p:spPr bwMode="auto">
          <a:xfrm>
            <a:off x="8430909" y="2350322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7" name="Rectangle 31"/>
          <p:cNvSpPr>
            <a:spLocks noChangeArrowheads="1"/>
          </p:cNvSpPr>
          <p:nvPr/>
        </p:nvSpPr>
        <p:spPr bwMode="auto">
          <a:xfrm>
            <a:off x="8476832" y="1425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8" name="Rectangle 31"/>
          <p:cNvSpPr>
            <a:spLocks noChangeArrowheads="1"/>
          </p:cNvSpPr>
          <p:nvPr/>
        </p:nvSpPr>
        <p:spPr bwMode="auto">
          <a:xfrm>
            <a:off x="8532150" y="1891467"/>
            <a:ext cx="193706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9" name="Rectangle 31"/>
          <p:cNvSpPr>
            <a:spLocks noChangeArrowheads="1"/>
          </p:cNvSpPr>
          <p:nvPr/>
        </p:nvSpPr>
        <p:spPr bwMode="auto">
          <a:xfrm>
            <a:off x="8725856" y="2347864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0" name="Rectangle 31"/>
          <p:cNvSpPr>
            <a:spLocks noChangeArrowheads="1"/>
          </p:cNvSpPr>
          <p:nvPr/>
        </p:nvSpPr>
        <p:spPr bwMode="auto">
          <a:xfrm>
            <a:off x="8774824" y="1425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1" name="Rectangle 31"/>
          <p:cNvSpPr>
            <a:spLocks noChangeArrowheads="1"/>
          </p:cNvSpPr>
          <p:nvPr/>
        </p:nvSpPr>
        <p:spPr bwMode="auto">
          <a:xfrm>
            <a:off x="8830294" y="1893002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2" name="Rectangle 31"/>
          <p:cNvSpPr>
            <a:spLocks noChangeArrowheads="1"/>
          </p:cNvSpPr>
          <p:nvPr/>
        </p:nvSpPr>
        <p:spPr bwMode="auto">
          <a:xfrm>
            <a:off x="8880708" y="2341974"/>
            <a:ext cx="1638944" cy="381000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8907220" y="2806282"/>
            <a:ext cx="1643076" cy="381000"/>
            <a:chOff x="380999" y="2057400"/>
            <a:chExt cx="1843501" cy="381000"/>
          </a:xfrm>
        </p:grpSpPr>
        <p:sp>
          <p:nvSpPr>
            <p:cNvPr id="168" name="Rectangle 31"/>
            <p:cNvSpPr>
              <a:spLocks noChangeArrowheads="1"/>
            </p:cNvSpPr>
            <p:nvPr/>
          </p:nvSpPr>
          <p:spPr bwMode="auto">
            <a:xfrm>
              <a:off x="380999" y="2057400"/>
              <a:ext cx="62547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169" name="Rectangle 31"/>
            <p:cNvSpPr>
              <a:spLocks noChangeArrowheads="1"/>
            </p:cNvSpPr>
            <p:nvPr/>
          </p:nvSpPr>
          <p:spPr bwMode="auto">
            <a:xfrm>
              <a:off x="1006077" y="2057400"/>
              <a:ext cx="60960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170" name="Rectangle 31"/>
            <p:cNvSpPr>
              <a:spLocks noChangeArrowheads="1"/>
            </p:cNvSpPr>
            <p:nvPr/>
          </p:nvSpPr>
          <p:spPr bwMode="auto">
            <a:xfrm>
              <a:off x="1614900" y="2057400"/>
              <a:ext cx="609600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</p:grpSp>
      <p:sp>
        <p:nvSpPr>
          <p:cNvPr id="154" name="Text Box 7"/>
          <p:cNvSpPr txBox="1">
            <a:spLocks noChangeArrowheads="1"/>
          </p:cNvSpPr>
          <p:nvPr/>
        </p:nvSpPr>
        <p:spPr bwMode="auto">
          <a:xfrm>
            <a:off x="6141940" y="1294686"/>
            <a:ext cx="7745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Delay</a:t>
            </a:r>
          </a:p>
        </p:txBody>
      </p:sp>
      <p:sp>
        <p:nvSpPr>
          <p:cNvPr id="155" name="Line 5"/>
          <p:cNvSpPr>
            <a:spLocks noChangeShapeType="1"/>
          </p:cNvSpPr>
          <p:nvPr/>
        </p:nvSpPr>
        <p:spPr bwMode="auto">
          <a:xfrm>
            <a:off x="6062092" y="1634015"/>
            <a:ext cx="100863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cxnSp>
        <p:nvCxnSpPr>
          <p:cNvPr id="156" name="Straight Connector 155"/>
          <p:cNvCxnSpPr>
            <a:cxnSpLocks/>
          </p:cNvCxnSpPr>
          <p:nvPr/>
        </p:nvCxnSpPr>
        <p:spPr bwMode="auto">
          <a:xfrm flipH="1">
            <a:off x="7071048" y="1614903"/>
            <a:ext cx="2813" cy="1381014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 Box 7"/>
          <p:cNvSpPr txBox="1">
            <a:spLocks noChangeArrowheads="1"/>
          </p:cNvSpPr>
          <p:nvPr/>
        </p:nvSpPr>
        <p:spPr bwMode="auto">
          <a:xfrm>
            <a:off x="1789057" y="1336454"/>
            <a:ext cx="24688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Task_Read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_Switches</a:t>
            </a:r>
          </a:p>
        </p:txBody>
      </p:sp>
      <p:cxnSp>
        <p:nvCxnSpPr>
          <p:cNvPr id="158" name="Straight Connector 157"/>
          <p:cNvCxnSpPr/>
          <p:nvPr/>
        </p:nvCxnSpPr>
        <p:spPr bwMode="auto">
          <a:xfrm>
            <a:off x="8616562" y="1151057"/>
            <a:ext cx="0" cy="588480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Line 5"/>
          <p:cNvSpPr>
            <a:spLocks noChangeShapeType="1"/>
          </p:cNvSpPr>
          <p:nvPr/>
        </p:nvSpPr>
        <p:spPr bwMode="auto">
          <a:xfrm>
            <a:off x="8616561" y="1629751"/>
            <a:ext cx="28622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cxnSp>
        <p:nvCxnSpPr>
          <p:cNvPr id="160" name="Straight Connector 159"/>
          <p:cNvCxnSpPr/>
          <p:nvPr/>
        </p:nvCxnSpPr>
        <p:spPr bwMode="auto">
          <a:xfrm flipH="1">
            <a:off x="8901384" y="1620793"/>
            <a:ext cx="2813" cy="1381014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Rectangle 31"/>
          <p:cNvSpPr>
            <a:spLocks noChangeArrowheads="1"/>
          </p:cNvSpPr>
          <p:nvPr/>
        </p:nvSpPr>
        <p:spPr bwMode="auto">
          <a:xfrm>
            <a:off x="7071048" y="2806282"/>
            <a:ext cx="1825212" cy="381000"/>
          </a:xfrm>
          <a:prstGeom prst="rect">
            <a:avLst/>
          </a:prstGeom>
          <a:solidFill>
            <a:srgbClr val="00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 w="12700">
                <a:solidFill>
                  <a:srgbClr val="FF9933"/>
                </a:solidFill>
              </a:ln>
              <a:solidFill>
                <a:srgbClr val="FF9933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2" name="Rectangle 31"/>
          <p:cNvSpPr>
            <a:spLocks noChangeArrowheads="1"/>
          </p:cNvSpPr>
          <p:nvPr/>
        </p:nvSpPr>
        <p:spPr bwMode="auto">
          <a:xfrm>
            <a:off x="7044480" y="2806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3" name="Rectangle 31"/>
          <p:cNvSpPr>
            <a:spLocks noChangeArrowheads="1"/>
          </p:cNvSpPr>
          <p:nvPr/>
        </p:nvSpPr>
        <p:spPr bwMode="auto">
          <a:xfrm>
            <a:off x="7326704" y="2806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4" name="Rectangle 31"/>
          <p:cNvSpPr>
            <a:spLocks noChangeArrowheads="1"/>
          </p:cNvSpPr>
          <p:nvPr/>
        </p:nvSpPr>
        <p:spPr bwMode="auto">
          <a:xfrm>
            <a:off x="7623422" y="2806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5" name="Rectangle 31"/>
          <p:cNvSpPr>
            <a:spLocks noChangeArrowheads="1"/>
          </p:cNvSpPr>
          <p:nvPr/>
        </p:nvSpPr>
        <p:spPr bwMode="auto">
          <a:xfrm>
            <a:off x="7922817" y="2806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6" name="Rectangle 31"/>
          <p:cNvSpPr>
            <a:spLocks noChangeArrowheads="1"/>
          </p:cNvSpPr>
          <p:nvPr/>
        </p:nvSpPr>
        <p:spPr bwMode="auto">
          <a:xfrm>
            <a:off x="8205041" y="2806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7" name="Rectangle 31"/>
          <p:cNvSpPr>
            <a:spLocks noChangeArrowheads="1"/>
          </p:cNvSpPr>
          <p:nvPr/>
        </p:nvSpPr>
        <p:spPr bwMode="auto">
          <a:xfrm>
            <a:off x="8501759" y="2806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5363178" y="2806239"/>
            <a:ext cx="1707544" cy="381086"/>
            <a:chOff x="380999" y="2057400"/>
            <a:chExt cx="1915833" cy="381086"/>
          </a:xfrm>
        </p:grpSpPr>
        <p:sp>
          <p:nvSpPr>
            <p:cNvPr id="174" name="Rectangle 31"/>
            <p:cNvSpPr>
              <a:spLocks noChangeArrowheads="1"/>
            </p:cNvSpPr>
            <p:nvPr/>
          </p:nvSpPr>
          <p:spPr bwMode="auto">
            <a:xfrm>
              <a:off x="380999" y="2057400"/>
              <a:ext cx="62547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175" name="Rectangle 31"/>
            <p:cNvSpPr>
              <a:spLocks noChangeArrowheads="1"/>
            </p:cNvSpPr>
            <p:nvPr/>
          </p:nvSpPr>
          <p:spPr bwMode="auto">
            <a:xfrm>
              <a:off x="1006077" y="2057400"/>
              <a:ext cx="60960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176" name="Rectangle 31"/>
            <p:cNvSpPr>
              <a:spLocks noChangeArrowheads="1"/>
            </p:cNvSpPr>
            <p:nvPr/>
          </p:nvSpPr>
          <p:spPr bwMode="auto">
            <a:xfrm>
              <a:off x="1610459" y="2057486"/>
              <a:ext cx="686373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575792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 Delays within Tasks to Improve Timing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5496806"/>
            <a:ext cx="11520000" cy="1031193"/>
          </a:xfrm>
        </p:spPr>
        <p:txBody>
          <a:bodyPr/>
          <a:lstStyle/>
          <a:p>
            <a:r>
              <a:rPr lang="en-US" dirty="0"/>
              <a:t>Task_Read_Switches changes variable output after a delay of </a:t>
            </a:r>
            <a:r>
              <a:rPr lang="en-US" i="1" dirty="0">
                <a:sym typeface="Symbol" panose="05050102010706020507" pitchFamily="18" charset="2"/>
              </a:rPr>
              <a:t></a:t>
            </a:r>
            <a:r>
              <a:rPr lang="en-US" i="1" baseline="-25000" dirty="0">
                <a:sym typeface="Symbol" panose="05050102010706020507" pitchFamily="18" charset="2"/>
              </a:rPr>
              <a:t>RS to Output</a:t>
            </a:r>
            <a:endParaRPr lang="en-US" i="1" baseline="-25000" dirty="0"/>
          </a:p>
          <a:p>
            <a:r>
              <a:rPr lang="en-US" dirty="0"/>
              <a:t>Task_Flash changes LED output after a delay of </a:t>
            </a:r>
            <a:r>
              <a:rPr lang="en-US" i="1" dirty="0">
                <a:sym typeface="Symbol" panose="05050102010706020507" pitchFamily="18" charset="2"/>
              </a:rPr>
              <a:t></a:t>
            </a:r>
            <a:r>
              <a:rPr lang="en-US" i="1" baseline="-25000" dirty="0">
                <a:sym typeface="Symbol" panose="05050102010706020507" pitchFamily="18" charset="2"/>
              </a:rPr>
              <a:t>Flash to Output</a:t>
            </a:r>
            <a:endParaRPr lang="en-US" i="1" baseline="-25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 bwMode="auto">
          <a:xfrm>
            <a:off x="3005121" y="3136198"/>
            <a:ext cx="7205083" cy="37516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3005121" y="1470901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3005121" y="2628024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005122" y="3635662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005121" y="4096188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005121" y="4556616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997212" y="5017240"/>
            <a:ext cx="7205083" cy="385999"/>
            <a:chOff x="1111884" y="2602558"/>
            <a:chExt cx="7205083" cy="385999"/>
          </a:xfrm>
        </p:grpSpPr>
        <p:sp>
          <p:nvSpPr>
            <p:cNvPr id="67" name="Line 5"/>
            <p:cNvSpPr>
              <a:spLocks noChangeShapeType="1"/>
            </p:cNvSpPr>
            <p:nvPr/>
          </p:nvSpPr>
          <p:spPr bwMode="auto">
            <a:xfrm>
              <a:off x="1111884" y="2602558"/>
              <a:ext cx="7205083" cy="0"/>
            </a:xfrm>
            <a:prstGeom prst="line">
              <a:avLst/>
            </a:prstGeom>
            <a:noFill/>
            <a:ln w="28575">
              <a:solidFill>
                <a:srgbClr val="1D315B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8" name="Text Box 7"/>
            <p:cNvSpPr txBox="1">
              <a:spLocks noChangeArrowheads="1"/>
            </p:cNvSpPr>
            <p:nvPr/>
          </p:nvSpPr>
          <p:spPr bwMode="auto">
            <a:xfrm>
              <a:off x="4101737" y="2619225"/>
              <a:ext cx="6955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Time</a:t>
              </a:r>
            </a:p>
          </p:txBody>
        </p:sp>
      </p:grpSp>
      <p:sp>
        <p:nvSpPr>
          <p:cNvPr id="45" name="Rectangle 31"/>
          <p:cNvSpPr>
            <a:spLocks noChangeArrowheads="1"/>
          </p:cNvSpPr>
          <p:nvPr/>
        </p:nvSpPr>
        <p:spPr bwMode="auto">
          <a:xfrm>
            <a:off x="3919440" y="1470901"/>
            <a:ext cx="6290764" cy="37664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Switch 1 pressed</a:t>
            </a: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1301377" y="4096188"/>
            <a:ext cx="1292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Task_RGB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301377" y="1430250"/>
            <a:ext cx="1556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Switch Inputs</a:t>
            </a: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1301377" y="3638579"/>
            <a:ext cx="1356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Task_Flash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1301377" y="4585469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LED Output</a:t>
            </a:r>
          </a:p>
        </p:txBody>
      </p:sp>
      <p:sp>
        <p:nvSpPr>
          <p:cNvPr id="51" name="Rectangle 31"/>
          <p:cNvSpPr>
            <a:spLocks noChangeArrowheads="1"/>
          </p:cNvSpPr>
          <p:nvPr/>
        </p:nvSpPr>
        <p:spPr bwMode="auto">
          <a:xfrm>
            <a:off x="3005121" y="4094234"/>
            <a:ext cx="1052526" cy="381000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3" name="Rectangle 31"/>
          <p:cNvSpPr>
            <a:spLocks noChangeArrowheads="1"/>
          </p:cNvSpPr>
          <p:nvPr/>
        </p:nvSpPr>
        <p:spPr bwMode="auto">
          <a:xfrm>
            <a:off x="4331734" y="2626319"/>
            <a:ext cx="1202364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4" name="Rectangle 31"/>
          <p:cNvSpPr>
            <a:spLocks noChangeArrowheads="1"/>
          </p:cNvSpPr>
          <p:nvPr/>
        </p:nvSpPr>
        <p:spPr bwMode="auto">
          <a:xfrm>
            <a:off x="5802864" y="3645584"/>
            <a:ext cx="4399430" cy="36232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5" name="Text Box 7"/>
          <p:cNvSpPr txBox="1">
            <a:spLocks noChangeArrowheads="1"/>
          </p:cNvSpPr>
          <p:nvPr/>
        </p:nvSpPr>
        <p:spPr bwMode="auto">
          <a:xfrm>
            <a:off x="4227419" y="2499792"/>
            <a:ext cx="1175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sym typeface="Symbol" panose="05050102010706020507" pitchFamily="18" charset="2"/>
              </a:rPr>
              <a:t></a:t>
            </a:r>
            <a:r>
              <a: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RS to Output</a:t>
            </a:r>
          </a:p>
        </p:txBody>
      </p:sp>
      <p:sp>
        <p:nvSpPr>
          <p:cNvPr id="56" name="Line 5"/>
          <p:cNvSpPr>
            <a:spLocks noChangeShapeType="1"/>
          </p:cNvSpPr>
          <p:nvPr/>
        </p:nvSpPr>
        <p:spPr bwMode="auto">
          <a:xfrm flipV="1">
            <a:off x="4329661" y="2904626"/>
            <a:ext cx="101398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57" name="Text Box 7"/>
          <p:cNvSpPr txBox="1">
            <a:spLocks noChangeArrowheads="1"/>
          </p:cNvSpPr>
          <p:nvPr/>
        </p:nvSpPr>
        <p:spPr bwMode="auto">
          <a:xfrm>
            <a:off x="1301377" y="2441777"/>
            <a:ext cx="24688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Task_Read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_Switches</a:t>
            </a:r>
          </a:p>
        </p:txBody>
      </p:sp>
      <p:sp>
        <p:nvSpPr>
          <p:cNvPr id="58" name="Rectangle 31"/>
          <p:cNvSpPr>
            <a:spLocks noChangeArrowheads="1"/>
          </p:cNvSpPr>
          <p:nvPr/>
        </p:nvSpPr>
        <p:spPr bwMode="auto">
          <a:xfrm>
            <a:off x="6687180" y="4552262"/>
            <a:ext cx="3515114" cy="381000"/>
          </a:xfrm>
          <a:prstGeom prst="rect">
            <a:avLst/>
          </a:prstGeom>
          <a:solidFill>
            <a:srgbClr val="00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 w="12700">
                <a:solidFill>
                  <a:srgbClr val="FF9933"/>
                </a:solidFill>
              </a:ln>
              <a:solidFill>
                <a:srgbClr val="FF9933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9" name="Rectangle 31"/>
          <p:cNvSpPr>
            <a:spLocks noChangeArrowheads="1"/>
          </p:cNvSpPr>
          <p:nvPr/>
        </p:nvSpPr>
        <p:spPr bwMode="auto">
          <a:xfrm>
            <a:off x="7431940" y="4549918"/>
            <a:ext cx="1175989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60" name="Straight Connector 59"/>
          <p:cNvCxnSpPr>
            <a:cxnSpLocks/>
          </p:cNvCxnSpPr>
          <p:nvPr/>
        </p:nvCxnSpPr>
        <p:spPr bwMode="auto">
          <a:xfrm>
            <a:off x="7431940" y="1918748"/>
            <a:ext cx="0" cy="2920943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Rectangle 31"/>
          <p:cNvSpPr>
            <a:spLocks noChangeArrowheads="1"/>
          </p:cNvSpPr>
          <p:nvPr/>
        </p:nvSpPr>
        <p:spPr bwMode="auto">
          <a:xfrm>
            <a:off x="3005121" y="3134493"/>
            <a:ext cx="2338524" cy="377778"/>
          </a:xfrm>
          <a:prstGeom prst="rect">
            <a:avLst/>
          </a:prstGeom>
          <a:solidFill>
            <a:srgbClr val="FFFFFF">
              <a:lumMod val="75000"/>
            </a:srgb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0</a:t>
            </a:r>
          </a:p>
        </p:txBody>
      </p: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5836730" y="3009888"/>
            <a:ext cx="13372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kern="0" dirty="0">
                <a:solidFill>
                  <a:srgbClr val="FF0000"/>
                </a:solidFill>
                <a:latin typeface="Arial" charset="0"/>
                <a:sym typeface="Symbol" panose="05050102010706020507" pitchFamily="18" charset="2"/>
              </a:rPr>
              <a:t></a:t>
            </a:r>
            <a:r>
              <a: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Flash to Output</a:t>
            </a:r>
          </a:p>
        </p:txBody>
      </p:sp>
      <p:sp>
        <p:nvSpPr>
          <p:cNvPr id="63" name="Line 5"/>
          <p:cNvSpPr>
            <a:spLocks noChangeShapeType="1"/>
          </p:cNvSpPr>
          <p:nvPr/>
        </p:nvSpPr>
        <p:spPr bwMode="auto">
          <a:xfrm flipV="1">
            <a:off x="5802863" y="3444649"/>
            <a:ext cx="162907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1317163" y="3177992"/>
            <a:ext cx="2468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g_Flash_LED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5" name="Rectangle 31"/>
          <p:cNvSpPr>
            <a:spLocks noChangeArrowheads="1"/>
          </p:cNvSpPr>
          <p:nvPr/>
        </p:nvSpPr>
        <p:spPr bwMode="auto">
          <a:xfrm>
            <a:off x="5343645" y="3134326"/>
            <a:ext cx="4858650" cy="377778"/>
          </a:xfrm>
          <a:prstGeom prst="rect">
            <a:avLst/>
          </a:prstGeom>
          <a:noFill/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1</a:t>
            </a:r>
          </a:p>
        </p:txBody>
      </p:sp>
      <p:cxnSp>
        <p:nvCxnSpPr>
          <p:cNvPr id="66" name="Straight Connector 65"/>
          <p:cNvCxnSpPr>
            <a:cxnSpLocks/>
            <a:endCxn id="65" idx="1"/>
          </p:cNvCxnSpPr>
          <p:nvPr/>
        </p:nvCxnSpPr>
        <p:spPr bwMode="auto">
          <a:xfrm>
            <a:off x="5343645" y="2578100"/>
            <a:ext cx="0" cy="745115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Rectangle 31"/>
          <p:cNvSpPr>
            <a:spLocks noChangeArrowheads="1"/>
          </p:cNvSpPr>
          <p:nvPr/>
        </p:nvSpPr>
        <p:spPr bwMode="auto">
          <a:xfrm>
            <a:off x="3005119" y="4553742"/>
            <a:ext cx="4418906" cy="381000"/>
          </a:xfrm>
          <a:prstGeom prst="rect">
            <a:avLst/>
          </a:prstGeom>
          <a:solidFill>
            <a:srgbClr val="00B0F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B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94850A-C312-4D26-A839-C9DAFF550BAD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2863" y="2836194"/>
            <a:ext cx="1768" cy="1051123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E467A6D-A08B-49C9-8E3A-36E907CA5310}"/>
              </a:ext>
            </a:extLst>
          </p:cNvPr>
          <p:cNvCxnSpPr>
            <a:cxnSpLocks/>
          </p:cNvCxnSpPr>
          <p:nvPr/>
        </p:nvCxnSpPr>
        <p:spPr bwMode="auto">
          <a:xfrm>
            <a:off x="4057647" y="2401293"/>
            <a:ext cx="0" cy="2073941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6B721624-9FF9-4861-931C-6168DCF6C571}"/>
              </a:ext>
            </a:extLst>
          </p:cNvPr>
          <p:cNvSpPr/>
          <p:nvPr/>
        </p:nvSpPr>
        <p:spPr bwMode="auto">
          <a:xfrm>
            <a:off x="3011471" y="2050174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C6AA8F6-943E-47C6-9C77-09302D5E45A4}"/>
              </a:ext>
            </a:extLst>
          </p:cNvPr>
          <p:cNvCxnSpPr>
            <a:cxnSpLocks/>
          </p:cNvCxnSpPr>
          <p:nvPr/>
        </p:nvCxnSpPr>
        <p:spPr bwMode="auto">
          <a:xfrm>
            <a:off x="3920807" y="1777776"/>
            <a:ext cx="0" cy="1091348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Rectangle 31">
            <a:extLst>
              <a:ext uri="{FF2B5EF4-FFF2-40B4-BE49-F238E27FC236}">
                <a16:creationId xmlns:a16="http://schemas.microsoft.com/office/drawing/2014/main" id="{3DCAEA7E-714A-44C7-906C-8C3D04D95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622" y="2047646"/>
            <a:ext cx="264242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6" name="Text Box 7">
            <a:extLst>
              <a:ext uri="{FF2B5EF4-FFF2-40B4-BE49-F238E27FC236}">
                <a16:creationId xmlns:a16="http://schemas.microsoft.com/office/drawing/2014/main" id="{A68C9BC9-920F-469D-969E-9D98D9189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727" y="2035343"/>
            <a:ext cx="2468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Flasher</a:t>
            </a:r>
          </a:p>
        </p:txBody>
      </p:sp>
      <p:sp>
        <p:nvSpPr>
          <p:cNvPr id="77" name="Rectangle 31">
            <a:extLst>
              <a:ext uri="{FF2B5EF4-FFF2-40B4-BE49-F238E27FC236}">
                <a16:creationId xmlns:a16="http://schemas.microsoft.com/office/drawing/2014/main" id="{5EDBAA73-13F2-4439-8869-5D3C8C74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5419" y="2054260"/>
            <a:ext cx="264242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8" name="Line 5">
            <a:extLst>
              <a:ext uri="{FF2B5EF4-FFF2-40B4-BE49-F238E27FC236}">
                <a16:creationId xmlns:a16="http://schemas.microsoft.com/office/drawing/2014/main" id="{CF97F2BE-0336-4A8B-A6EE-6EA215C04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19439" y="1958749"/>
            <a:ext cx="3504585" cy="0"/>
          </a:xfrm>
          <a:prstGeom prst="lin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462364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Execution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999" y="4546941"/>
            <a:ext cx="11592654" cy="1920097"/>
          </a:xfrm>
        </p:spPr>
        <p:txBody>
          <a:bodyPr numCol="1"/>
          <a:lstStyle/>
          <a:p>
            <a:r>
              <a:rPr lang="en-US" dirty="0"/>
              <a:t>We can reduce the delay until Task_Read_Switches runs by using an interrupt </a:t>
            </a:r>
            <a:br>
              <a:rPr lang="en-US" dirty="0"/>
            </a:br>
            <a:r>
              <a:rPr lang="en-US" dirty="0"/>
              <a:t>(event-triggering instead of polling)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V2</a:t>
            </a:r>
          </a:p>
        </p:txBody>
      </p:sp>
      <p:sp>
        <p:nvSpPr>
          <p:cNvPr id="114" name="Rectangle 113"/>
          <p:cNvSpPr/>
          <p:nvPr/>
        </p:nvSpPr>
        <p:spPr bwMode="auto">
          <a:xfrm>
            <a:off x="3492802" y="1743754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3492802" y="2189719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3492802" y="2650245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17" name="Rectangle 116"/>
          <p:cNvSpPr/>
          <p:nvPr/>
        </p:nvSpPr>
        <p:spPr bwMode="auto">
          <a:xfrm>
            <a:off x="3492801" y="3110771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18" name="Rectangle 117"/>
          <p:cNvSpPr/>
          <p:nvPr/>
        </p:nvSpPr>
        <p:spPr bwMode="auto">
          <a:xfrm>
            <a:off x="3492801" y="3571199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3484892" y="4031823"/>
            <a:ext cx="7205083" cy="385999"/>
            <a:chOff x="1111884" y="2602558"/>
            <a:chExt cx="7205083" cy="385999"/>
          </a:xfrm>
        </p:grpSpPr>
        <p:sp>
          <p:nvSpPr>
            <p:cNvPr id="180" name="Line 5"/>
            <p:cNvSpPr>
              <a:spLocks noChangeShapeType="1"/>
            </p:cNvSpPr>
            <p:nvPr/>
          </p:nvSpPr>
          <p:spPr bwMode="auto">
            <a:xfrm>
              <a:off x="1111884" y="2602558"/>
              <a:ext cx="7205083" cy="0"/>
            </a:xfrm>
            <a:prstGeom prst="line">
              <a:avLst/>
            </a:prstGeom>
            <a:noFill/>
            <a:ln w="28575">
              <a:solidFill>
                <a:srgbClr val="1D315B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81" name="Text Box 7"/>
            <p:cNvSpPr txBox="1">
              <a:spLocks noChangeArrowheads="1"/>
            </p:cNvSpPr>
            <p:nvPr/>
          </p:nvSpPr>
          <p:spPr bwMode="auto">
            <a:xfrm>
              <a:off x="4101737" y="2619225"/>
              <a:ext cx="6955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Time</a:t>
              </a:r>
            </a:p>
          </p:txBody>
        </p:sp>
      </p:grpSp>
      <p:sp>
        <p:nvSpPr>
          <p:cNvPr id="120" name="Rectangle 31"/>
          <p:cNvSpPr>
            <a:spLocks noChangeArrowheads="1"/>
          </p:cNvSpPr>
          <p:nvPr/>
        </p:nvSpPr>
        <p:spPr bwMode="auto">
          <a:xfrm>
            <a:off x="6067075" y="1747675"/>
            <a:ext cx="2543499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Switch 1 pressed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3620327" y="3568282"/>
            <a:ext cx="1740632" cy="381000"/>
            <a:chOff x="380999" y="2057400"/>
            <a:chExt cx="1952958" cy="381000"/>
          </a:xfrm>
        </p:grpSpPr>
        <p:sp>
          <p:nvSpPr>
            <p:cNvPr id="177" name="Rectangle 31"/>
            <p:cNvSpPr>
              <a:spLocks noChangeArrowheads="1"/>
            </p:cNvSpPr>
            <p:nvPr/>
          </p:nvSpPr>
          <p:spPr bwMode="auto">
            <a:xfrm>
              <a:off x="380999" y="2057400"/>
              <a:ext cx="62547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178" name="Rectangle 31"/>
            <p:cNvSpPr>
              <a:spLocks noChangeArrowheads="1"/>
            </p:cNvSpPr>
            <p:nvPr/>
          </p:nvSpPr>
          <p:spPr bwMode="auto">
            <a:xfrm>
              <a:off x="1006077" y="2057400"/>
              <a:ext cx="60960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179" name="Rectangle 31"/>
            <p:cNvSpPr>
              <a:spLocks noChangeArrowheads="1"/>
            </p:cNvSpPr>
            <p:nvPr/>
          </p:nvSpPr>
          <p:spPr bwMode="auto">
            <a:xfrm>
              <a:off x="1614899" y="2057400"/>
              <a:ext cx="719058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</p:grpSp>
      <p:sp>
        <p:nvSpPr>
          <p:cNvPr id="122" name="Text Box 7"/>
          <p:cNvSpPr txBox="1">
            <a:spLocks noChangeArrowheads="1"/>
          </p:cNvSpPr>
          <p:nvPr/>
        </p:nvSpPr>
        <p:spPr bwMode="auto">
          <a:xfrm>
            <a:off x="1789057" y="3110771"/>
            <a:ext cx="1292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Task_RGB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3" name="Text Box 7"/>
          <p:cNvSpPr txBox="1">
            <a:spLocks noChangeArrowheads="1"/>
          </p:cNvSpPr>
          <p:nvPr/>
        </p:nvSpPr>
        <p:spPr bwMode="auto">
          <a:xfrm>
            <a:off x="1789057" y="1740977"/>
            <a:ext cx="1556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Switch Inputs</a:t>
            </a:r>
          </a:p>
        </p:txBody>
      </p:sp>
      <p:cxnSp>
        <p:nvCxnSpPr>
          <p:cNvPr id="124" name="Straight Connector 123"/>
          <p:cNvCxnSpPr/>
          <p:nvPr/>
        </p:nvCxnSpPr>
        <p:spPr bwMode="auto">
          <a:xfrm>
            <a:off x="6062093" y="1917321"/>
            <a:ext cx="0" cy="588480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Text Box 7"/>
          <p:cNvSpPr txBox="1">
            <a:spLocks noChangeArrowheads="1"/>
          </p:cNvSpPr>
          <p:nvPr/>
        </p:nvSpPr>
        <p:spPr bwMode="auto">
          <a:xfrm>
            <a:off x="1789057" y="2653162"/>
            <a:ext cx="1356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Task_Flash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6" name="Text Box 7"/>
          <p:cNvSpPr txBox="1">
            <a:spLocks noChangeArrowheads="1"/>
          </p:cNvSpPr>
          <p:nvPr/>
        </p:nvSpPr>
        <p:spPr bwMode="auto">
          <a:xfrm>
            <a:off x="1789057" y="3600052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LED Output</a:t>
            </a:r>
          </a:p>
        </p:txBody>
      </p:sp>
      <p:sp>
        <p:nvSpPr>
          <p:cNvPr id="127" name="Rectangle 31"/>
          <p:cNvSpPr>
            <a:spLocks noChangeArrowheads="1"/>
          </p:cNvSpPr>
          <p:nvPr/>
        </p:nvSpPr>
        <p:spPr bwMode="auto">
          <a:xfrm>
            <a:off x="3490718" y="2187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8" name="Rectangle 31"/>
          <p:cNvSpPr>
            <a:spLocks noChangeArrowheads="1"/>
          </p:cNvSpPr>
          <p:nvPr/>
        </p:nvSpPr>
        <p:spPr bwMode="auto">
          <a:xfrm>
            <a:off x="3546035" y="2653467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9" name="Rectangle 31"/>
          <p:cNvSpPr>
            <a:spLocks noChangeArrowheads="1"/>
          </p:cNvSpPr>
          <p:nvPr/>
        </p:nvSpPr>
        <p:spPr bwMode="auto">
          <a:xfrm>
            <a:off x="3591754" y="3105725"/>
            <a:ext cx="1638944" cy="381000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0" name="Rectangle 31"/>
          <p:cNvSpPr>
            <a:spLocks noChangeArrowheads="1"/>
          </p:cNvSpPr>
          <p:nvPr/>
        </p:nvSpPr>
        <p:spPr bwMode="auto">
          <a:xfrm>
            <a:off x="5241384" y="2193904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1" name="Rectangle 31"/>
          <p:cNvSpPr>
            <a:spLocks noChangeArrowheads="1"/>
          </p:cNvSpPr>
          <p:nvPr/>
        </p:nvSpPr>
        <p:spPr bwMode="auto">
          <a:xfrm>
            <a:off x="5296701" y="2660264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2" name="Rectangle 31"/>
          <p:cNvSpPr>
            <a:spLocks noChangeArrowheads="1"/>
          </p:cNvSpPr>
          <p:nvPr/>
        </p:nvSpPr>
        <p:spPr bwMode="auto">
          <a:xfrm>
            <a:off x="5340337" y="3108817"/>
            <a:ext cx="1638944" cy="381000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6989966" y="2188014"/>
            <a:ext cx="294743" cy="1291784"/>
            <a:chOff x="5328806" y="2140717"/>
            <a:chExt cx="294743" cy="1291784"/>
          </a:xfrm>
        </p:grpSpPr>
        <p:sp>
          <p:nvSpPr>
            <p:cNvPr id="171" name="Rectangle 31"/>
            <p:cNvSpPr>
              <a:spLocks noChangeArrowheads="1"/>
            </p:cNvSpPr>
            <p:nvPr/>
          </p:nvSpPr>
          <p:spPr bwMode="auto">
            <a:xfrm>
              <a:off x="5328806" y="2140717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2" name="Rectangle 31"/>
            <p:cNvSpPr>
              <a:spLocks noChangeArrowheads="1"/>
            </p:cNvSpPr>
            <p:nvPr/>
          </p:nvSpPr>
          <p:spPr bwMode="auto">
            <a:xfrm>
              <a:off x="5384124" y="2607077"/>
              <a:ext cx="193706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3" name="Rectangle 31"/>
            <p:cNvSpPr>
              <a:spLocks noChangeArrowheads="1"/>
            </p:cNvSpPr>
            <p:nvPr/>
          </p:nvSpPr>
          <p:spPr bwMode="auto">
            <a:xfrm>
              <a:off x="5577830" y="3063474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135" name="Rectangle 31"/>
          <p:cNvSpPr>
            <a:spLocks noChangeArrowheads="1"/>
          </p:cNvSpPr>
          <p:nvPr/>
        </p:nvSpPr>
        <p:spPr bwMode="auto">
          <a:xfrm>
            <a:off x="7285133" y="2187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6" name="Rectangle 31"/>
          <p:cNvSpPr>
            <a:spLocks noChangeArrowheads="1"/>
          </p:cNvSpPr>
          <p:nvPr/>
        </p:nvSpPr>
        <p:spPr bwMode="auto">
          <a:xfrm>
            <a:off x="7340451" y="2653467"/>
            <a:ext cx="193706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7" name="Rectangle 31"/>
          <p:cNvSpPr>
            <a:spLocks noChangeArrowheads="1"/>
          </p:cNvSpPr>
          <p:nvPr/>
        </p:nvSpPr>
        <p:spPr bwMode="auto">
          <a:xfrm>
            <a:off x="7534157" y="3109864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8" name="Rectangle 31"/>
          <p:cNvSpPr>
            <a:spLocks noChangeArrowheads="1"/>
          </p:cNvSpPr>
          <p:nvPr/>
        </p:nvSpPr>
        <p:spPr bwMode="auto">
          <a:xfrm>
            <a:off x="7586595" y="2187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9" name="Rectangle 31"/>
          <p:cNvSpPr>
            <a:spLocks noChangeArrowheads="1"/>
          </p:cNvSpPr>
          <p:nvPr/>
        </p:nvSpPr>
        <p:spPr bwMode="auto">
          <a:xfrm>
            <a:off x="7641913" y="2653467"/>
            <a:ext cx="193706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0" name="Rectangle 31"/>
          <p:cNvSpPr>
            <a:spLocks noChangeArrowheads="1"/>
          </p:cNvSpPr>
          <p:nvPr/>
        </p:nvSpPr>
        <p:spPr bwMode="auto">
          <a:xfrm>
            <a:off x="7835619" y="3109864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1" name="Rectangle 31"/>
          <p:cNvSpPr>
            <a:spLocks noChangeArrowheads="1"/>
          </p:cNvSpPr>
          <p:nvPr/>
        </p:nvSpPr>
        <p:spPr bwMode="auto">
          <a:xfrm>
            <a:off x="7881338" y="2187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2" name="Rectangle 31"/>
          <p:cNvSpPr>
            <a:spLocks noChangeArrowheads="1"/>
          </p:cNvSpPr>
          <p:nvPr/>
        </p:nvSpPr>
        <p:spPr bwMode="auto">
          <a:xfrm>
            <a:off x="7936656" y="2653467"/>
            <a:ext cx="193706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3" name="Rectangle 31"/>
          <p:cNvSpPr>
            <a:spLocks noChangeArrowheads="1"/>
          </p:cNvSpPr>
          <p:nvPr/>
        </p:nvSpPr>
        <p:spPr bwMode="auto">
          <a:xfrm>
            <a:off x="8130362" y="3109864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4" name="Rectangle 31"/>
          <p:cNvSpPr>
            <a:spLocks noChangeArrowheads="1"/>
          </p:cNvSpPr>
          <p:nvPr/>
        </p:nvSpPr>
        <p:spPr bwMode="auto">
          <a:xfrm>
            <a:off x="8181885" y="2189565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5" name="Rectangle 31"/>
          <p:cNvSpPr>
            <a:spLocks noChangeArrowheads="1"/>
          </p:cNvSpPr>
          <p:nvPr/>
        </p:nvSpPr>
        <p:spPr bwMode="auto">
          <a:xfrm>
            <a:off x="8237203" y="2655925"/>
            <a:ext cx="193706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6" name="Rectangle 31"/>
          <p:cNvSpPr>
            <a:spLocks noChangeArrowheads="1"/>
          </p:cNvSpPr>
          <p:nvPr/>
        </p:nvSpPr>
        <p:spPr bwMode="auto">
          <a:xfrm>
            <a:off x="8430909" y="3112322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7" name="Rectangle 31"/>
          <p:cNvSpPr>
            <a:spLocks noChangeArrowheads="1"/>
          </p:cNvSpPr>
          <p:nvPr/>
        </p:nvSpPr>
        <p:spPr bwMode="auto">
          <a:xfrm>
            <a:off x="8476832" y="2187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8" name="Rectangle 31"/>
          <p:cNvSpPr>
            <a:spLocks noChangeArrowheads="1"/>
          </p:cNvSpPr>
          <p:nvPr/>
        </p:nvSpPr>
        <p:spPr bwMode="auto">
          <a:xfrm>
            <a:off x="8532150" y="2653467"/>
            <a:ext cx="193706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9" name="Rectangle 31"/>
          <p:cNvSpPr>
            <a:spLocks noChangeArrowheads="1"/>
          </p:cNvSpPr>
          <p:nvPr/>
        </p:nvSpPr>
        <p:spPr bwMode="auto">
          <a:xfrm>
            <a:off x="8725856" y="3109864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0" name="Rectangle 31"/>
          <p:cNvSpPr>
            <a:spLocks noChangeArrowheads="1"/>
          </p:cNvSpPr>
          <p:nvPr/>
        </p:nvSpPr>
        <p:spPr bwMode="auto">
          <a:xfrm>
            <a:off x="8774824" y="2187107"/>
            <a:ext cx="55317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1" name="Rectangle 31"/>
          <p:cNvSpPr>
            <a:spLocks noChangeArrowheads="1"/>
          </p:cNvSpPr>
          <p:nvPr/>
        </p:nvSpPr>
        <p:spPr bwMode="auto">
          <a:xfrm>
            <a:off x="8830294" y="2655002"/>
            <a:ext cx="4571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2" name="Rectangle 31"/>
          <p:cNvSpPr>
            <a:spLocks noChangeArrowheads="1"/>
          </p:cNvSpPr>
          <p:nvPr/>
        </p:nvSpPr>
        <p:spPr bwMode="auto">
          <a:xfrm>
            <a:off x="8880708" y="3103974"/>
            <a:ext cx="1638944" cy="381000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8907220" y="3568282"/>
            <a:ext cx="1643076" cy="381000"/>
            <a:chOff x="380999" y="2057400"/>
            <a:chExt cx="1843501" cy="381000"/>
          </a:xfrm>
        </p:grpSpPr>
        <p:sp>
          <p:nvSpPr>
            <p:cNvPr id="168" name="Rectangle 31"/>
            <p:cNvSpPr>
              <a:spLocks noChangeArrowheads="1"/>
            </p:cNvSpPr>
            <p:nvPr/>
          </p:nvSpPr>
          <p:spPr bwMode="auto">
            <a:xfrm>
              <a:off x="380999" y="2057400"/>
              <a:ext cx="62547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169" name="Rectangle 31"/>
            <p:cNvSpPr>
              <a:spLocks noChangeArrowheads="1"/>
            </p:cNvSpPr>
            <p:nvPr/>
          </p:nvSpPr>
          <p:spPr bwMode="auto">
            <a:xfrm>
              <a:off x="1006077" y="2057400"/>
              <a:ext cx="60960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170" name="Rectangle 31"/>
            <p:cNvSpPr>
              <a:spLocks noChangeArrowheads="1"/>
            </p:cNvSpPr>
            <p:nvPr/>
          </p:nvSpPr>
          <p:spPr bwMode="auto">
            <a:xfrm>
              <a:off x="1614900" y="2057400"/>
              <a:ext cx="609600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</p:grpSp>
      <p:sp>
        <p:nvSpPr>
          <p:cNvPr id="154" name="Text Box 7"/>
          <p:cNvSpPr txBox="1">
            <a:spLocks noChangeArrowheads="1"/>
          </p:cNvSpPr>
          <p:nvPr/>
        </p:nvSpPr>
        <p:spPr bwMode="auto">
          <a:xfrm>
            <a:off x="6141940" y="2056686"/>
            <a:ext cx="7745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Delay</a:t>
            </a:r>
          </a:p>
        </p:txBody>
      </p:sp>
      <p:sp>
        <p:nvSpPr>
          <p:cNvPr id="155" name="Line 5"/>
          <p:cNvSpPr>
            <a:spLocks noChangeShapeType="1"/>
          </p:cNvSpPr>
          <p:nvPr/>
        </p:nvSpPr>
        <p:spPr bwMode="auto">
          <a:xfrm>
            <a:off x="6062092" y="2396015"/>
            <a:ext cx="100863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cxnSp>
        <p:nvCxnSpPr>
          <p:cNvPr id="156" name="Straight Connector 155"/>
          <p:cNvCxnSpPr>
            <a:cxnSpLocks/>
          </p:cNvCxnSpPr>
          <p:nvPr/>
        </p:nvCxnSpPr>
        <p:spPr bwMode="auto">
          <a:xfrm flipH="1">
            <a:off x="7071048" y="2376903"/>
            <a:ext cx="2813" cy="1381014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 Box 7"/>
          <p:cNvSpPr txBox="1">
            <a:spLocks noChangeArrowheads="1"/>
          </p:cNvSpPr>
          <p:nvPr/>
        </p:nvSpPr>
        <p:spPr bwMode="auto">
          <a:xfrm>
            <a:off x="1789057" y="2098454"/>
            <a:ext cx="24688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Task_Read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_Switches</a:t>
            </a:r>
          </a:p>
        </p:txBody>
      </p:sp>
      <p:cxnSp>
        <p:nvCxnSpPr>
          <p:cNvPr id="158" name="Straight Connector 157"/>
          <p:cNvCxnSpPr/>
          <p:nvPr/>
        </p:nvCxnSpPr>
        <p:spPr bwMode="auto">
          <a:xfrm>
            <a:off x="8616562" y="1913057"/>
            <a:ext cx="0" cy="588480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Line 5"/>
          <p:cNvSpPr>
            <a:spLocks noChangeShapeType="1"/>
          </p:cNvSpPr>
          <p:nvPr/>
        </p:nvSpPr>
        <p:spPr bwMode="auto">
          <a:xfrm>
            <a:off x="8616561" y="2391751"/>
            <a:ext cx="28622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cxnSp>
        <p:nvCxnSpPr>
          <p:cNvPr id="160" name="Straight Connector 159"/>
          <p:cNvCxnSpPr/>
          <p:nvPr/>
        </p:nvCxnSpPr>
        <p:spPr bwMode="auto">
          <a:xfrm flipH="1">
            <a:off x="8901384" y="2382793"/>
            <a:ext cx="2813" cy="1381014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Rectangle 31"/>
          <p:cNvSpPr>
            <a:spLocks noChangeArrowheads="1"/>
          </p:cNvSpPr>
          <p:nvPr/>
        </p:nvSpPr>
        <p:spPr bwMode="auto">
          <a:xfrm>
            <a:off x="7071048" y="3568282"/>
            <a:ext cx="1825212" cy="381000"/>
          </a:xfrm>
          <a:prstGeom prst="rect">
            <a:avLst/>
          </a:prstGeom>
          <a:solidFill>
            <a:srgbClr val="00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 w="12700">
                <a:solidFill>
                  <a:srgbClr val="FF9933"/>
                </a:solidFill>
              </a:ln>
              <a:solidFill>
                <a:srgbClr val="FF9933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2" name="Rectangle 31"/>
          <p:cNvSpPr>
            <a:spLocks noChangeArrowheads="1"/>
          </p:cNvSpPr>
          <p:nvPr/>
        </p:nvSpPr>
        <p:spPr bwMode="auto">
          <a:xfrm>
            <a:off x="7044480" y="3568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3" name="Rectangle 31"/>
          <p:cNvSpPr>
            <a:spLocks noChangeArrowheads="1"/>
          </p:cNvSpPr>
          <p:nvPr/>
        </p:nvSpPr>
        <p:spPr bwMode="auto">
          <a:xfrm>
            <a:off x="7326704" y="3568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4" name="Rectangle 31"/>
          <p:cNvSpPr>
            <a:spLocks noChangeArrowheads="1"/>
          </p:cNvSpPr>
          <p:nvPr/>
        </p:nvSpPr>
        <p:spPr bwMode="auto">
          <a:xfrm>
            <a:off x="7623422" y="3568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5" name="Rectangle 31"/>
          <p:cNvSpPr>
            <a:spLocks noChangeArrowheads="1"/>
          </p:cNvSpPr>
          <p:nvPr/>
        </p:nvSpPr>
        <p:spPr bwMode="auto">
          <a:xfrm>
            <a:off x="7922817" y="3568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6" name="Rectangle 31"/>
          <p:cNvSpPr>
            <a:spLocks noChangeArrowheads="1"/>
          </p:cNvSpPr>
          <p:nvPr/>
        </p:nvSpPr>
        <p:spPr bwMode="auto">
          <a:xfrm>
            <a:off x="8205041" y="3568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7" name="Rectangle 31"/>
          <p:cNvSpPr>
            <a:spLocks noChangeArrowheads="1"/>
          </p:cNvSpPr>
          <p:nvPr/>
        </p:nvSpPr>
        <p:spPr bwMode="auto">
          <a:xfrm>
            <a:off x="8501759" y="35682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5363178" y="3568239"/>
            <a:ext cx="1707544" cy="381086"/>
            <a:chOff x="380999" y="2057400"/>
            <a:chExt cx="1915833" cy="381086"/>
          </a:xfrm>
        </p:grpSpPr>
        <p:sp>
          <p:nvSpPr>
            <p:cNvPr id="174" name="Rectangle 31"/>
            <p:cNvSpPr>
              <a:spLocks noChangeArrowheads="1"/>
            </p:cNvSpPr>
            <p:nvPr/>
          </p:nvSpPr>
          <p:spPr bwMode="auto">
            <a:xfrm>
              <a:off x="380999" y="2057400"/>
              <a:ext cx="62547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175" name="Rectangle 31"/>
            <p:cNvSpPr>
              <a:spLocks noChangeArrowheads="1"/>
            </p:cNvSpPr>
            <p:nvPr/>
          </p:nvSpPr>
          <p:spPr bwMode="auto">
            <a:xfrm>
              <a:off x="1006077" y="2057400"/>
              <a:ext cx="60960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176" name="Rectangle 31"/>
            <p:cNvSpPr>
              <a:spLocks noChangeArrowheads="1"/>
            </p:cNvSpPr>
            <p:nvPr/>
          </p:nvSpPr>
          <p:spPr bwMode="auto">
            <a:xfrm>
              <a:off x="1610459" y="2057486"/>
              <a:ext cx="686373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57816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 bwMode="auto">
          <a:xfrm>
            <a:off x="10809207" y="5470605"/>
            <a:ext cx="391886" cy="7993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Interrupt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1344000"/>
            <a:ext cx="5968012" cy="5184000"/>
          </a:xfrm>
        </p:spPr>
        <p:txBody>
          <a:bodyPr/>
          <a:lstStyle/>
          <a:p>
            <a:r>
              <a:rPr lang="en-US" sz="2000" dirty="0"/>
              <a:t>Interrupt </a:t>
            </a:r>
          </a:p>
          <a:p>
            <a:pPr lvl="1"/>
            <a:r>
              <a:rPr lang="en-US" sz="2000" dirty="0"/>
              <a:t>A signal which indicates a particular event happened (e.g. switch was pressed) </a:t>
            </a:r>
          </a:p>
          <a:p>
            <a:r>
              <a:rPr lang="en-US" sz="2000" dirty="0"/>
              <a:t>System behavior</a:t>
            </a:r>
          </a:p>
          <a:p>
            <a:pPr lvl="1"/>
            <a:r>
              <a:rPr lang="en-US" sz="2000" dirty="0"/>
              <a:t>CPU is running program’s “main-line” code – in main function or one of its subroutines, or sub-subroutines, etc.</a:t>
            </a:r>
          </a:p>
          <a:p>
            <a:pPr lvl="1"/>
            <a:r>
              <a:rPr lang="en-US" sz="2000" dirty="0"/>
              <a:t>The interrupt forces the CPU to put the code it’s running now “on hold” and instead run a special “Interrupt Service Routine” (ISR) which handles the event</a:t>
            </a:r>
          </a:p>
          <a:p>
            <a:pPr lvl="1"/>
            <a:r>
              <a:rPr lang="en-US" sz="2000" dirty="0"/>
              <a:t>After the ISR finishes, the CPU goes back to executing the main-line code</a:t>
            </a:r>
          </a:p>
          <a:p>
            <a:r>
              <a:rPr lang="en-US" sz="2000" dirty="0"/>
              <a:t>You will </a:t>
            </a:r>
            <a:r>
              <a:rPr lang="en-US" sz="2000" i="1" dirty="0"/>
              <a:t>never </a:t>
            </a:r>
            <a:r>
              <a:rPr lang="en-US" sz="2000" dirty="0"/>
              <a:t>call an ISR function from your code</a:t>
            </a:r>
          </a:p>
        </p:txBody>
      </p:sp>
      <p:pic>
        <p:nvPicPr>
          <p:cNvPr id="5" name="Content Placeholder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8563" y="2389700"/>
            <a:ext cx="1045276" cy="80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642019" y="1239889"/>
            <a:ext cx="1214303" cy="694230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Event: Switch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pic>
        <p:nvPicPr>
          <p:cNvPr id="39" name="Content Placeholder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8563" y="3449106"/>
            <a:ext cx="1045276" cy="80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Content Placeholder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8563" y="4993300"/>
            <a:ext cx="1045276" cy="80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604158" y="1898957"/>
            <a:ext cx="1294084" cy="571119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Interrupt requested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64997" y="1244194"/>
            <a:ext cx="2477438" cy="694230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Main-line: LED- Scanning Code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94706" y="1211434"/>
            <a:ext cx="2136073" cy="694230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ISR: Switch-Reading Code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0807773" y="1970444"/>
            <a:ext cx="391886" cy="76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8648560" y="2747910"/>
            <a:ext cx="391886" cy="858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>
            <a:stCxn id="47" idx="2"/>
            <a:endCxn id="48" idx="0"/>
          </p:cNvCxnSpPr>
          <p:nvPr/>
        </p:nvCxnSpPr>
        <p:spPr bwMode="auto">
          <a:xfrm flipH="1">
            <a:off x="8844503" y="2731425"/>
            <a:ext cx="2159213" cy="16485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Freeform 56"/>
          <p:cNvSpPr/>
          <p:nvPr/>
        </p:nvSpPr>
        <p:spPr bwMode="auto">
          <a:xfrm>
            <a:off x="7700211" y="2429135"/>
            <a:ext cx="1760048" cy="316997"/>
          </a:xfrm>
          <a:custGeom>
            <a:avLst/>
            <a:gdLst>
              <a:gd name="connsiteX0" fmla="*/ 0 w 1670671"/>
              <a:gd name="connsiteY0" fmla="*/ 131638 h 317268"/>
              <a:gd name="connsiteX1" fmla="*/ 797522 w 1670671"/>
              <a:gd name="connsiteY1" fmla="*/ 1009 h 317268"/>
              <a:gd name="connsiteX2" fmla="*/ 1512541 w 1670671"/>
              <a:gd name="connsiteY2" fmla="*/ 193514 h 317268"/>
              <a:gd name="connsiteX3" fmla="*/ 1670671 w 1670671"/>
              <a:gd name="connsiteY3" fmla="*/ 317268 h 317268"/>
              <a:gd name="connsiteX0" fmla="*/ 0 w 1760048"/>
              <a:gd name="connsiteY0" fmla="*/ 268871 h 316997"/>
              <a:gd name="connsiteX1" fmla="*/ 886899 w 1760048"/>
              <a:gd name="connsiteY1" fmla="*/ 738 h 316997"/>
              <a:gd name="connsiteX2" fmla="*/ 1601918 w 1760048"/>
              <a:gd name="connsiteY2" fmla="*/ 193243 h 316997"/>
              <a:gd name="connsiteX3" fmla="*/ 1760048 w 1760048"/>
              <a:gd name="connsiteY3" fmla="*/ 316997 h 316997"/>
              <a:gd name="connsiteX0" fmla="*/ 0 w 1760048"/>
              <a:gd name="connsiteY0" fmla="*/ 268871 h 316997"/>
              <a:gd name="connsiteX1" fmla="*/ 886899 w 1760048"/>
              <a:gd name="connsiteY1" fmla="*/ 738 h 316997"/>
              <a:gd name="connsiteX2" fmla="*/ 1601918 w 1760048"/>
              <a:gd name="connsiteY2" fmla="*/ 193243 h 316997"/>
              <a:gd name="connsiteX3" fmla="*/ 1760048 w 1760048"/>
              <a:gd name="connsiteY3" fmla="*/ 316997 h 31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048" h="316997">
                <a:moveTo>
                  <a:pt x="0" y="268871"/>
                </a:moveTo>
                <a:cubicBezTo>
                  <a:pt x="272716" y="129648"/>
                  <a:pt x="619913" y="13343"/>
                  <a:pt x="886899" y="738"/>
                </a:cubicBezTo>
                <a:cubicBezTo>
                  <a:pt x="1153885" y="-11867"/>
                  <a:pt x="1456393" y="140533"/>
                  <a:pt x="1601918" y="193243"/>
                </a:cubicBezTo>
                <a:cubicBezTo>
                  <a:pt x="1747443" y="245953"/>
                  <a:pt x="1753745" y="281475"/>
                  <a:pt x="1760048" y="316997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604158" y="3055687"/>
            <a:ext cx="1294084" cy="571119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Interrupt requested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10807773" y="2833742"/>
            <a:ext cx="391886" cy="10540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8648560" y="3904268"/>
            <a:ext cx="391886" cy="858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65" name="Freeform 64"/>
          <p:cNvSpPr/>
          <p:nvPr/>
        </p:nvSpPr>
        <p:spPr bwMode="auto">
          <a:xfrm>
            <a:off x="7700211" y="3575686"/>
            <a:ext cx="1760048" cy="316997"/>
          </a:xfrm>
          <a:custGeom>
            <a:avLst/>
            <a:gdLst>
              <a:gd name="connsiteX0" fmla="*/ 0 w 1670671"/>
              <a:gd name="connsiteY0" fmla="*/ 131638 h 317268"/>
              <a:gd name="connsiteX1" fmla="*/ 797522 w 1670671"/>
              <a:gd name="connsiteY1" fmla="*/ 1009 h 317268"/>
              <a:gd name="connsiteX2" fmla="*/ 1512541 w 1670671"/>
              <a:gd name="connsiteY2" fmla="*/ 193514 h 317268"/>
              <a:gd name="connsiteX3" fmla="*/ 1670671 w 1670671"/>
              <a:gd name="connsiteY3" fmla="*/ 317268 h 317268"/>
              <a:gd name="connsiteX0" fmla="*/ 0 w 1760048"/>
              <a:gd name="connsiteY0" fmla="*/ 268871 h 316997"/>
              <a:gd name="connsiteX1" fmla="*/ 886899 w 1760048"/>
              <a:gd name="connsiteY1" fmla="*/ 738 h 316997"/>
              <a:gd name="connsiteX2" fmla="*/ 1601918 w 1760048"/>
              <a:gd name="connsiteY2" fmla="*/ 193243 h 316997"/>
              <a:gd name="connsiteX3" fmla="*/ 1760048 w 1760048"/>
              <a:gd name="connsiteY3" fmla="*/ 316997 h 316997"/>
              <a:gd name="connsiteX0" fmla="*/ 0 w 1760048"/>
              <a:gd name="connsiteY0" fmla="*/ 268871 h 316997"/>
              <a:gd name="connsiteX1" fmla="*/ 886899 w 1760048"/>
              <a:gd name="connsiteY1" fmla="*/ 738 h 316997"/>
              <a:gd name="connsiteX2" fmla="*/ 1601918 w 1760048"/>
              <a:gd name="connsiteY2" fmla="*/ 193243 h 316997"/>
              <a:gd name="connsiteX3" fmla="*/ 1760048 w 1760048"/>
              <a:gd name="connsiteY3" fmla="*/ 316997 h 31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048" h="316997">
                <a:moveTo>
                  <a:pt x="0" y="268871"/>
                </a:moveTo>
                <a:cubicBezTo>
                  <a:pt x="272716" y="129648"/>
                  <a:pt x="619913" y="13343"/>
                  <a:pt x="886899" y="738"/>
                </a:cubicBezTo>
                <a:cubicBezTo>
                  <a:pt x="1153885" y="-11867"/>
                  <a:pt x="1456393" y="140533"/>
                  <a:pt x="1601918" y="193243"/>
                </a:cubicBezTo>
                <a:cubicBezTo>
                  <a:pt x="1747443" y="245953"/>
                  <a:pt x="1753745" y="281475"/>
                  <a:pt x="1760048" y="316997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604158" y="4498394"/>
            <a:ext cx="1294084" cy="571119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Interrupt requested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10807773" y="3996785"/>
            <a:ext cx="391886" cy="1371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8648560" y="5384773"/>
            <a:ext cx="391886" cy="858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70" name="Freeform 69"/>
          <p:cNvSpPr/>
          <p:nvPr/>
        </p:nvSpPr>
        <p:spPr bwMode="auto">
          <a:xfrm>
            <a:off x="7700211" y="5024860"/>
            <a:ext cx="1760048" cy="316997"/>
          </a:xfrm>
          <a:custGeom>
            <a:avLst/>
            <a:gdLst>
              <a:gd name="connsiteX0" fmla="*/ 0 w 1670671"/>
              <a:gd name="connsiteY0" fmla="*/ 131638 h 317268"/>
              <a:gd name="connsiteX1" fmla="*/ 797522 w 1670671"/>
              <a:gd name="connsiteY1" fmla="*/ 1009 h 317268"/>
              <a:gd name="connsiteX2" fmla="*/ 1512541 w 1670671"/>
              <a:gd name="connsiteY2" fmla="*/ 193514 h 317268"/>
              <a:gd name="connsiteX3" fmla="*/ 1670671 w 1670671"/>
              <a:gd name="connsiteY3" fmla="*/ 317268 h 317268"/>
              <a:gd name="connsiteX0" fmla="*/ 0 w 1760048"/>
              <a:gd name="connsiteY0" fmla="*/ 268871 h 316997"/>
              <a:gd name="connsiteX1" fmla="*/ 886899 w 1760048"/>
              <a:gd name="connsiteY1" fmla="*/ 738 h 316997"/>
              <a:gd name="connsiteX2" fmla="*/ 1601918 w 1760048"/>
              <a:gd name="connsiteY2" fmla="*/ 193243 h 316997"/>
              <a:gd name="connsiteX3" fmla="*/ 1760048 w 1760048"/>
              <a:gd name="connsiteY3" fmla="*/ 316997 h 316997"/>
              <a:gd name="connsiteX0" fmla="*/ 0 w 1760048"/>
              <a:gd name="connsiteY0" fmla="*/ 268871 h 316997"/>
              <a:gd name="connsiteX1" fmla="*/ 886899 w 1760048"/>
              <a:gd name="connsiteY1" fmla="*/ 738 h 316997"/>
              <a:gd name="connsiteX2" fmla="*/ 1601918 w 1760048"/>
              <a:gd name="connsiteY2" fmla="*/ 193243 h 316997"/>
              <a:gd name="connsiteX3" fmla="*/ 1760048 w 1760048"/>
              <a:gd name="connsiteY3" fmla="*/ 316997 h 31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0048" h="316997">
                <a:moveTo>
                  <a:pt x="0" y="268871"/>
                </a:moveTo>
                <a:cubicBezTo>
                  <a:pt x="272716" y="129648"/>
                  <a:pt x="619913" y="13343"/>
                  <a:pt x="886899" y="738"/>
                </a:cubicBezTo>
                <a:cubicBezTo>
                  <a:pt x="1153885" y="-11867"/>
                  <a:pt x="1456393" y="140533"/>
                  <a:pt x="1601918" y="193243"/>
                </a:cubicBezTo>
                <a:cubicBezTo>
                  <a:pt x="1747443" y="245953"/>
                  <a:pt x="1753745" y="281475"/>
                  <a:pt x="1760048" y="316997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>
            <a:stCxn id="48" idx="2"/>
            <a:endCxn id="62" idx="0"/>
          </p:cNvCxnSpPr>
          <p:nvPr/>
        </p:nvCxnSpPr>
        <p:spPr bwMode="auto">
          <a:xfrm>
            <a:off x="8844503" y="2833742"/>
            <a:ext cx="2159213" cy="0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5" name="Straight Connector 74"/>
          <p:cNvCxnSpPr>
            <a:stCxn id="62" idx="2"/>
            <a:endCxn id="63" idx="0"/>
          </p:cNvCxnSpPr>
          <p:nvPr/>
        </p:nvCxnSpPr>
        <p:spPr bwMode="auto">
          <a:xfrm flipH="1">
            <a:off x="8844503" y="3887783"/>
            <a:ext cx="2159213" cy="16485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6" name="Straight Connector 75"/>
          <p:cNvCxnSpPr>
            <a:stCxn id="63" idx="2"/>
            <a:endCxn id="67" idx="0"/>
          </p:cNvCxnSpPr>
          <p:nvPr/>
        </p:nvCxnSpPr>
        <p:spPr bwMode="auto">
          <a:xfrm>
            <a:off x="8844503" y="3990100"/>
            <a:ext cx="2159213" cy="6685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7" name="Straight Connector 76"/>
          <p:cNvCxnSpPr>
            <a:stCxn id="67" idx="2"/>
            <a:endCxn id="68" idx="0"/>
          </p:cNvCxnSpPr>
          <p:nvPr/>
        </p:nvCxnSpPr>
        <p:spPr bwMode="auto">
          <a:xfrm flipH="1">
            <a:off x="8844503" y="5368288"/>
            <a:ext cx="2159213" cy="16485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8" name="Straight Connector 77"/>
          <p:cNvCxnSpPr>
            <a:stCxn id="68" idx="2"/>
            <a:endCxn id="87" idx="0"/>
          </p:cNvCxnSpPr>
          <p:nvPr/>
        </p:nvCxnSpPr>
        <p:spPr bwMode="auto">
          <a:xfrm>
            <a:off x="8844503" y="5470605"/>
            <a:ext cx="2160647" cy="0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17520270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Structure with Tasks and ISR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49112" y="1021080"/>
            <a:ext cx="6291672" cy="5603685"/>
            <a:chOff x="957372" y="304800"/>
            <a:chExt cx="6291672" cy="5603685"/>
          </a:xfrm>
        </p:grpSpPr>
        <p:grpSp>
          <p:nvGrpSpPr>
            <p:cNvPr id="6" name="Group 5"/>
            <p:cNvGrpSpPr/>
            <p:nvPr/>
          </p:nvGrpSpPr>
          <p:grpSpPr>
            <a:xfrm>
              <a:off x="2209800" y="304800"/>
              <a:ext cx="3691608" cy="802252"/>
              <a:chOff x="7964495" y="1527992"/>
              <a:chExt cx="3691608" cy="802252"/>
            </a:xfrm>
          </p:grpSpPr>
          <p:pic>
            <p:nvPicPr>
              <p:cNvPr id="34" name="Content Placeholder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964495" y="1527993"/>
                <a:ext cx="1045276" cy="802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Content Placeholder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610827" y="1527992"/>
                <a:ext cx="1045276" cy="802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Oval 6"/>
            <p:cNvSpPr/>
            <p:nvPr/>
          </p:nvSpPr>
          <p:spPr bwMode="auto">
            <a:xfrm>
              <a:off x="2753017" y="1305340"/>
              <a:ext cx="2663954" cy="1095375"/>
            </a:xfrm>
            <a:prstGeom prst="ellipse">
              <a:avLst/>
            </a:prstGeom>
            <a:solidFill>
              <a:srgbClr val="8A002D">
                <a:lumMod val="40000"/>
                <a:lumOff val="60000"/>
              </a:srgb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Interrupt Service Routine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957372" y="3553554"/>
              <a:ext cx="2981844" cy="1095375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Task_Flash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6990" y="2793466"/>
              <a:ext cx="1058241" cy="32489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txBody>
            <a:bodyPr wrap="none" lIns="77916" tIns="38958" rIns="77916" bIns="38958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D315B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g_w_delay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01372" y="2793466"/>
              <a:ext cx="1167246" cy="32489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txBody>
            <a:bodyPr wrap="none" lIns="77916" tIns="38958" rIns="77916" bIns="38958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D315B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g_flash_LED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cxnSp>
          <p:nvCxnSpPr>
            <p:cNvPr id="11" name="Elbow Connector 24"/>
            <p:cNvCxnSpPr>
              <a:stCxn id="34" idx="2"/>
              <a:endCxn id="7" idx="1"/>
            </p:cNvCxnSpPr>
            <p:nvPr/>
          </p:nvCxnSpPr>
          <p:spPr bwMode="auto">
            <a:xfrm rot="16200000" flipH="1">
              <a:off x="2758440" y="1081050"/>
              <a:ext cx="358702" cy="410706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2" name="Elbow Connector 24"/>
            <p:cNvCxnSpPr>
              <a:stCxn id="35" idx="2"/>
              <a:endCxn id="7" idx="7"/>
            </p:cNvCxnSpPr>
            <p:nvPr/>
          </p:nvCxnSpPr>
          <p:spPr bwMode="auto">
            <a:xfrm rot="5400000">
              <a:off x="5023456" y="1110439"/>
              <a:ext cx="358703" cy="351926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3" name="Elbow Connector 24"/>
            <p:cNvCxnSpPr>
              <a:stCxn id="10" idx="2"/>
              <a:endCxn id="8" idx="7"/>
            </p:cNvCxnSpPr>
            <p:nvPr/>
          </p:nvCxnSpPr>
          <p:spPr bwMode="auto">
            <a:xfrm rot="5400000">
              <a:off x="3495963" y="3124936"/>
              <a:ext cx="595604" cy="582460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4" name="Elbow Connector 24"/>
            <p:cNvCxnSpPr>
              <a:stCxn id="9" idx="2"/>
              <a:endCxn id="8" idx="0"/>
            </p:cNvCxnSpPr>
            <p:nvPr/>
          </p:nvCxnSpPr>
          <p:spPr bwMode="auto">
            <a:xfrm rot="5400000">
              <a:off x="2294608" y="3272051"/>
              <a:ext cx="435190" cy="127817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5" name="Elbow Connector 24"/>
            <p:cNvCxnSpPr>
              <a:stCxn id="7" idx="4"/>
              <a:endCxn id="10" idx="0"/>
            </p:cNvCxnSpPr>
            <p:nvPr/>
          </p:nvCxnSpPr>
          <p:spPr bwMode="auto">
            <a:xfrm rot="16200000" flipH="1">
              <a:off x="3888619" y="2597089"/>
              <a:ext cx="392751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6" name="Elbow Connector 24"/>
            <p:cNvCxnSpPr>
              <a:stCxn id="7" idx="3"/>
              <a:endCxn id="9" idx="0"/>
            </p:cNvCxnSpPr>
            <p:nvPr/>
          </p:nvCxnSpPr>
          <p:spPr bwMode="auto">
            <a:xfrm rot="5400000">
              <a:off x="2583046" y="2233367"/>
              <a:ext cx="553165" cy="567033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7" name="Elbow Connector 24"/>
            <p:cNvCxnSpPr>
              <a:stCxn id="8" idx="4"/>
              <a:endCxn id="32" idx="0"/>
            </p:cNvCxnSpPr>
            <p:nvPr/>
          </p:nvCxnSpPr>
          <p:spPr bwMode="auto">
            <a:xfrm rot="16200000" flipH="1">
              <a:off x="2886600" y="4210623"/>
              <a:ext cx="760088" cy="1636700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8" name="Elbow Connector 24"/>
            <p:cNvCxnSpPr>
              <a:stCxn id="8" idx="4"/>
              <a:endCxn id="31" idx="0"/>
            </p:cNvCxnSpPr>
            <p:nvPr/>
          </p:nvCxnSpPr>
          <p:spPr bwMode="auto">
            <a:xfrm rot="16200000" flipH="1">
              <a:off x="2753465" y="4343757"/>
              <a:ext cx="760088" cy="1370431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9" name="Elbow Connector 24"/>
            <p:cNvCxnSpPr>
              <a:stCxn id="8" idx="4"/>
              <a:endCxn id="33" idx="0"/>
            </p:cNvCxnSpPr>
            <p:nvPr/>
          </p:nvCxnSpPr>
          <p:spPr bwMode="auto">
            <a:xfrm rot="16200000" flipH="1">
              <a:off x="3019734" y="4077488"/>
              <a:ext cx="760088" cy="1902969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grpSp>
          <p:nvGrpSpPr>
            <p:cNvPr id="20" name="Group 19"/>
            <p:cNvGrpSpPr/>
            <p:nvPr/>
          </p:nvGrpSpPr>
          <p:grpSpPr>
            <a:xfrm>
              <a:off x="3702416" y="5409017"/>
              <a:ext cx="765155" cy="499468"/>
              <a:chOff x="3780251" y="5334155"/>
              <a:chExt cx="765155" cy="499468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3780251" y="5334155"/>
                <a:ext cx="232617" cy="499468"/>
              </a:xfrm>
              <a:prstGeom prst="rect">
                <a:avLst/>
              </a:prstGeom>
              <a:solidFill>
                <a:srgbClr val="8A002D">
                  <a:lumMod val="40000"/>
                  <a:lumOff val="60000"/>
                </a:srgbClr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99"/>
                  </a:buClr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046520" y="5334155"/>
                <a:ext cx="232617" cy="499468"/>
              </a:xfrm>
              <a:prstGeom prst="rect">
                <a:avLst/>
              </a:prstGeom>
              <a:solidFill>
                <a:srgbClr val="92D050"/>
              </a:solidFill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99"/>
                  </a:buClr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4312789" y="5334155"/>
                <a:ext cx="232617" cy="499468"/>
              </a:xfrm>
              <a:prstGeom prst="rect">
                <a:avLst/>
              </a:prstGeom>
              <a:solidFill>
                <a:srgbClr val="17284C">
                  <a:lumMod val="25000"/>
                  <a:lumOff val="75000"/>
                </a:srgbClr>
              </a:solidFill>
              <a:ln w="38100" cap="flat" cmpd="sng" algn="ctr">
                <a:solidFill>
                  <a:srgbClr val="17284C">
                    <a:lumMod val="75000"/>
                    <a:lumOff val="2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99"/>
                  </a:buClr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5064759" y="2793466"/>
              <a:ext cx="1254514" cy="324898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txBody>
            <a:bodyPr wrap="none" lIns="77916" tIns="38958" rIns="77916" bIns="38958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D315B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g_RGB_delay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315B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4267200" y="3553552"/>
              <a:ext cx="2981844" cy="1095375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Task_RGB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cxnSp>
          <p:nvCxnSpPr>
            <p:cNvPr id="23" name="Elbow Connector 24"/>
            <p:cNvCxnSpPr>
              <a:stCxn id="7" idx="5"/>
              <a:endCxn id="21" idx="0"/>
            </p:cNvCxnSpPr>
            <p:nvPr/>
          </p:nvCxnSpPr>
          <p:spPr bwMode="auto">
            <a:xfrm rot="16200000" flipH="1">
              <a:off x="5082848" y="2184297"/>
              <a:ext cx="553165" cy="665172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4" name="Elbow Connector 24"/>
            <p:cNvCxnSpPr>
              <a:stCxn id="21" idx="2"/>
              <a:endCxn id="22" idx="0"/>
            </p:cNvCxnSpPr>
            <p:nvPr/>
          </p:nvCxnSpPr>
          <p:spPr bwMode="auto">
            <a:xfrm rot="16200000" flipH="1">
              <a:off x="5507475" y="3302905"/>
              <a:ext cx="435188" cy="66106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5" name="Elbow Connector 24"/>
            <p:cNvCxnSpPr>
              <a:stCxn id="10" idx="2"/>
              <a:endCxn id="22" idx="1"/>
            </p:cNvCxnSpPr>
            <p:nvPr/>
          </p:nvCxnSpPr>
          <p:spPr bwMode="auto">
            <a:xfrm rot="16200000" flipH="1">
              <a:off x="4096637" y="3106722"/>
              <a:ext cx="595602" cy="618886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6" name="Elbow Connector 24"/>
            <p:cNvCxnSpPr>
              <a:stCxn id="22" idx="4"/>
              <a:endCxn id="32" idx="0"/>
            </p:cNvCxnSpPr>
            <p:nvPr/>
          </p:nvCxnSpPr>
          <p:spPr bwMode="auto">
            <a:xfrm rot="5400000">
              <a:off x="4541513" y="4192408"/>
              <a:ext cx="760090" cy="1673128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7" name="Elbow Connector 24"/>
            <p:cNvCxnSpPr>
              <a:stCxn id="22" idx="4"/>
              <a:endCxn id="31" idx="0"/>
            </p:cNvCxnSpPr>
            <p:nvPr/>
          </p:nvCxnSpPr>
          <p:spPr bwMode="auto">
            <a:xfrm rot="5400000">
              <a:off x="4408379" y="4059274"/>
              <a:ext cx="760090" cy="1939397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8" name="Elbow Connector 24"/>
            <p:cNvCxnSpPr>
              <a:stCxn id="22" idx="4"/>
              <a:endCxn id="33" idx="0"/>
            </p:cNvCxnSpPr>
            <p:nvPr/>
          </p:nvCxnSpPr>
          <p:spPr bwMode="auto">
            <a:xfrm rot="5400000">
              <a:off x="4674648" y="4325543"/>
              <a:ext cx="760090" cy="1406859"/>
            </a:xfrm>
            <a:prstGeom prst="curved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315B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4668618" y="5499245"/>
              <a:ext cx="950520" cy="3248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RGB LEDs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19800" y="609600"/>
              <a:ext cx="878000" cy="3248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Switches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51216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V3 Flasher Program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844650"/>
              </p:ext>
            </p:extLst>
          </p:nvPr>
        </p:nvGraphicFramePr>
        <p:xfrm>
          <a:off x="384000" y="932581"/>
          <a:ext cx="9001738" cy="5861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Document" r:id="rId3" imgW="5961278" imgH="3888299" progId="Word.OpenDocumentText.12">
                  <p:embed/>
                </p:oleObj>
              </mc:Choice>
              <mc:Fallback>
                <p:oleObj name="Document" r:id="rId3" imgW="5961278" imgH="3888299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00" y="932581"/>
                        <a:ext cx="9001738" cy="58619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05186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Software </a:t>
            </a:r>
            <a:br>
              <a:rPr lang="en-US" dirty="0"/>
            </a:br>
            <a:r>
              <a:rPr lang="en-US" dirty="0"/>
              <a:t>Scheduling Challenge</a:t>
            </a:r>
          </a:p>
        </p:txBody>
      </p:sp>
    </p:spTree>
    <p:extLst>
      <p:ext uri="{BB962C8B-B14F-4D97-AF65-F5344CB8AC3E}">
        <p14:creationId xmlns:p14="http://schemas.microsoft.com/office/powerpoint/2010/main" val="2657470005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V3 Flasher Program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83999" y="1327552"/>
            <a:ext cx="1400137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052629"/>
              </p:ext>
            </p:extLst>
          </p:nvPr>
        </p:nvGraphicFramePr>
        <p:xfrm>
          <a:off x="384000" y="1327552"/>
          <a:ext cx="11157560" cy="13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Document" r:id="rId3" imgW="5940449" imgH="691463" progId="Word.OpenDocumentText.12">
                  <p:embed/>
                </p:oleObj>
              </mc:Choice>
              <mc:Fallback>
                <p:oleObj name="Document" r:id="rId3" imgW="5940449" imgH="691463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00" y="1327552"/>
                        <a:ext cx="11157560" cy="13210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10483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Tasks and Switch ISR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4812352"/>
            <a:ext cx="11520000" cy="1715647"/>
          </a:xfrm>
        </p:spPr>
        <p:txBody>
          <a:bodyPr/>
          <a:lstStyle/>
          <a:p>
            <a:r>
              <a:rPr lang="en-US" dirty="0"/>
              <a:t>Limited improvement from ISR, since </a:t>
            </a:r>
            <a:r>
              <a:rPr lang="en-US" dirty="0" err="1"/>
              <a:t>Task_RGB</a:t>
            </a:r>
            <a:r>
              <a:rPr lang="en-US" dirty="0"/>
              <a:t> resumes executing after ISR completes</a:t>
            </a:r>
          </a:p>
          <a:p>
            <a:pPr lvl="1"/>
            <a:r>
              <a:rPr lang="en-US" dirty="0" err="1"/>
              <a:t>Task_RGB</a:t>
            </a:r>
            <a:r>
              <a:rPr lang="en-US" dirty="0"/>
              <a:t> is still “in the way” after the ISR</a:t>
            </a:r>
          </a:p>
          <a:p>
            <a:pPr lvl="1"/>
            <a:r>
              <a:rPr lang="en-US" dirty="0"/>
              <a:t>Example of a non-preemptive system: tasks cannot preempt each other</a:t>
            </a:r>
          </a:p>
          <a:p>
            <a:r>
              <a:rPr lang="en-US" dirty="0"/>
              <a:t>Max. delay = </a:t>
            </a:r>
            <a:r>
              <a:rPr lang="en-US">
                <a:latin typeface="Symbol" panose="05050102010706020507" pitchFamily="18" charset="2"/>
              </a:rPr>
              <a:t>S </a:t>
            </a:r>
            <a:r>
              <a:rPr lang="en-US"/>
              <a:t>T</a:t>
            </a:r>
            <a:r>
              <a:rPr lang="en-US" baseline="-25000"/>
              <a:t>Task</a:t>
            </a:r>
            <a:r>
              <a:rPr lang="en-US"/>
              <a:t>N</a:t>
            </a:r>
            <a:r>
              <a:rPr lang="en-US" baseline="-25000"/>
              <a:t>Task</a:t>
            </a:r>
            <a:r>
              <a:rPr lang="en-US"/>
              <a:t> </a:t>
            </a:r>
            <a:r>
              <a:rPr lang="en-US">
                <a:latin typeface="Symbol" panose="05050102010706020507" pitchFamily="18" charset="2"/>
              </a:rPr>
              <a:t>+S </a:t>
            </a:r>
            <a:r>
              <a:rPr lang="en-US"/>
              <a:t>T</a:t>
            </a:r>
            <a:r>
              <a:rPr lang="en-US" baseline="-25000"/>
              <a:t>ISR</a:t>
            </a:r>
            <a:r>
              <a:rPr lang="en-US"/>
              <a:t>N</a:t>
            </a:r>
            <a:r>
              <a:rPr lang="en-US" baseline="-25000"/>
              <a:t>ISR</a:t>
            </a:r>
          </a:p>
          <a:p>
            <a:endParaRPr lang="en-US" baseline="-25000" dirty="0"/>
          </a:p>
          <a:p>
            <a:endParaRPr lang="en-US" baseline="-25000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29977" y="1975620"/>
            <a:ext cx="8908828" cy="2676845"/>
            <a:chOff x="127897" y="1693680"/>
            <a:chExt cx="8908828" cy="2676845"/>
          </a:xfrm>
        </p:grpSpPr>
        <p:sp>
          <p:nvSpPr>
            <p:cNvPr id="6" name="Rectangle 5"/>
            <p:cNvSpPr/>
            <p:nvPr/>
          </p:nvSpPr>
          <p:spPr bwMode="auto">
            <a:xfrm>
              <a:off x="1831642" y="1696457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831642" y="2142422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831642" y="2602948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831641" y="3063474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831641" y="3523902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823732" y="3984526"/>
              <a:ext cx="7205083" cy="385999"/>
              <a:chOff x="1111884" y="2602558"/>
              <a:chExt cx="7205083" cy="385999"/>
            </a:xfrm>
          </p:grpSpPr>
          <p:sp>
            <p:nvSpPr>
              <p:cNvPr id="66" name="Line 5"/>
              <p:cNvSpPr>
                <a:spLocks noChangeShapeType="1"/>
              </p:cNvSpPr>
              <p:nvPr/>
            </p:nvSpPr>
            <p:spPr bwMode="auto">
              <a:xfrm>
                <a:off x="1111884" y="2602558"/>
                <a:ext cx="7205083" cy="0"/>
              </a:xfrm>
              <a:prstGeom prst="line">
                <a:avLst/>
              </a:prstGeom>
              <a:noFill/>
              <a:ln w="28575">
                <a:solidFill>
                  <a:srgbClr val="1D315B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7" name="Text Box 7"/>
              <p:cNvSpPr txBox="1">
                <a:spLocks noChangeArrowheads="1"/>
              </p:cNvSpPr>
              <p:nvPr/>
            </p:nvSpPr>
            <p:spPr bwMode="auto">
              <a:xfrm>
                <a:off x="4101737" y="2619225"/>
                <a:ext cx="69557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Time</a:t>
                </a:r>
              </a:p>
            </p:txBody>
          </p:sp>
        </p:grpSp>
        <p:sp>
          <p:nvSpPr>
            <p:cNvPr id="12" name="Rectangle 31"/>
            <p:cNvSpPr>
              <a:spLocks noChangeArrowheads="1"/>
            </p:cNvSpPr>
            <p:nvPr/>
          </p:nvSpPr>
          <p:spPr bwMode="auto">
            <a:xfrm>
              <a:off x="4405915" y="1700378"/>
              <a:ext cx="2543499" cy="381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Switch 1 pressed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930589" y="3520985"/>
              <a:ext cx="1740632" cy="381000"/>
              <a:chOff x="380999" y="2057400"/>
              <a:chExt cx="1952958" cy="381000"/>
            </a:xfrm>
          </p:grpSpPr>
          <p:sp>
            <p:nvSpPr>
              <p:cNvPr id="63" name="Rectangle 31"/>
              <p:cNvSpPr>
                <a:spLocks noChangeArrowheads="1"/>
              </p:cNvSpPr>
              <p:nvPr/>
            </p:nvSpPr>
            <p:spPr bwMode="auto">
              <a:xfrm>
                <a:off x="380999" y="2057400"/>
                <a:ext cx="625475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64" name="Rectangle 31"/>
              <p:cNvSpPr>
                <a:spLocks noChangeArrowheads="1"/>
              </p:cNvSpPr>
              <p:nvPr/>
            </p:nvSpPr>
            <p:spPr bwMode="auto">
              <a:xfrm>
                <a:off x="1006077" y="2057400"/>
                <a:ext cx="609600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65" name="Rectangle 31"/>
              <p:cNvSpPr>
                <a:spLocks noChangeArrowheads="1"/>
              </p:cNvSpPr>
              <p:nvPr/>
            </p:nvSpPr>
            <p:spPr bwMode="auto">
              <a:xfrm>
                <a:off x="1614899" y="2057400"/>
                <a:ext cx="719058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</p:grp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127897" y="3063474"/>
              <a:ext cx="1292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Task_RGB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127897" y="1693680"/>
              <a:ext cx="15568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Switch Inputs</a:t>
              </a: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4400933" y="1870024"/>
              <a:ext cx="0" cy="588480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127897" y="2605865"/>
              <a:ext cx="13561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Task_Flash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127897" y="3552755"/>
              <a:ext cx="13901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LED Output</a:t>
              </a:r>
            </a:p>
          </p:txBody>
        </p:sp>
        <p:sp>
          <p:nvSpPr>
            <p:cNvPr id="19" name="Rectangle 31"/>
            <p:cNvSpPr>
              <a:spLocks noChangeArrowheads="1"/>
            </p:cNvSpPr>
            <p:nvPr/>
          </p:nvSpPr>
          <p:spPr bwMode="auto">
            <a:xfrm>
              <a:off x="1884875" y="260617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0" name="Rectangle 31"/>
            <p:cNvSpPr>
              <a:spLocks noChangeArrowheads="1"/>
            </p:cNvSpPr>
            <p:nvPr/>
          </p:nvSpPr>
          <p:spPr bwMode="auto">
            <a:xfrm>
              <a:off x="1930593" y="3058428"/>
              <a:ext cx="1696183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1" name="Rectangle 31"/>
            <p:cNvSpPr>
              <a:spLocks noChangeArrowheads="1"/>
            </p:cNvSpPr>
            <p:nvPr/>
          </p:nvSpPr>
          <p:spPr bwMode="auto">
            <a:xfrm>
              <a:off x="3635541" y="2612967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673440" y="3520942"/>
              <a:ext cx="1707544" cy="381086"/>
              <a:chOff x="380999" y="2057400"/>
              <a:chExt cx="1915833" cy="381086"/>
            </a:xfrm>
          </p:grpSpPr>
          <p:sp>
            <p:nvSpPr>
              <p:cNvPr id="60" name="Rectangle 31"/>
              <p:cNvSpPr>
                <a:spLocks noChangeArrowheads="1"/>
              </p:cNvSpPr>
              <p:nvPr/>
            </p:nvSpPr>
            <p:spPr bwMode="auto">
              <a:xfrm>
                <a:off x="380999" y="2057400"/>
                <a:ext cx="625475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61" name="Rectangle 31"/>
              <p:cNvSpPr>
                <a:spLocks noChangeArrowheads="1"/>
              </p:cNvSpPr>
              <p:nvPr/>
            </p:nvSpPr>
            <p:spPr bwMode="auto">
              <a:xfrm>
                <a:off x="1006077" y="2057400"/>
                <a:ext cx="609600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62" name="Rectangle 31"/>
              <p:cNvSpPr>
                <a:spLocks noChangeArrowheads="1"/>
              </p:cNvSpPr>
              <p:nvPr/>
            </p:nvSpPr>
            <p:spPr bwMode="auto">
              <a:xfrm>
                <a:off x="1610459" y="2057486"/>
                <a:ext cx="686373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</p:grpSp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4419888" y="2139810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4" name="Rectangle 31"/>
            <p:cNvSpPr>
              <a:spLocks noChangeArrowheads="1"/>
            </p:cNvSpPr>
            <p:nvPr/>
          </p:nvSpPr>
          <p:spPr bwMode="auto">
            <a:xfrm>
              <a:off x="5384343" y="2606170"/>
              <a:ext cx="222905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5607249" y="3062567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6" name="Rectangle 31"/>
            <p:cNvSpPr>
              <a:spLocks noChangeArrowheads="1"/>
            </p:cNvSpPr>
            <p:nvPr/>
          </p:nvSpPr>
          <p:spPr bwMode="auto">
            <a:xfrm>
              <a:off x="5665544" y="2606170"/>
              <a:ext cx="256096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5918606" y="3062567"/>
              <a:ext cx="48077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5962261" y="2606170"/>
              <a:ext cx="241603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6200831" y="3062567"/>
              <a:ext cx="55657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6261657" y="2606170"/>
              <a:ext cx="241602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6504570" y="3063113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551435" y="2608628"/>
              <a:ext cx="244212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6795647" y="30693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6840599" y="2606170"/>
              <a:ext cx="134193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7079168" y="3062567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7124970" y="260617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7170689" y="3056677"/>
              <a:ext cx="1645457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165169" y="3520942"/>
              <a:ext cx="1643076" cy="381000"/>
              <a:chOff x="380999" y="2057400"/>
              <a:chExt cx="1843501" cy="381000"/>
            </a:xfrm>
          </p:grpSpPr>
          <p:sp>
            <p:nvSpPr>
              <p:cNvPr id="57" name="Rectangle 31"/>
              <p:cNvSpPr>
                <a:spLocks noChangeArrowheads="1"/>
              </p:cNvSpPr>
              <p:nvPr/>
            </p:nvSpPr>
            <p:spPr bwMode="auto">
              <a:xfrm>
                <a:off x="380999" y="2057400"/>
                <a:ext cx="625475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1006077" y="2057400"/>
                <a:ext cx="609600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59" name="Rectangle 31"/>
              <p:cNvSpPr>
                <a:spLocks noChangeArrowheads="1"/>
              </p:cNvSpPr>
              <p:nvPr/>
            </p:nvSpPr>
            <p:spPr bwMode="auto">
              <a:xfrm>
                <a:off x="1614900" y="2057400"/>
                <a:ext cx="609600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</p:grpSp>
        <p:sp>
          <p:nvSpPr>
            <p:cNvPr id="39" name="Text Box 7"/>
            <p:cNvSpPr txBox="1">
              <a:spLocks noChangeArrowheads="1"/>
            </p:cNvSpPr>
            <p:nvPr/>
          </p:nvSpPr>
          <p:spPr bwMode="auto">
            <a:xfrm>
              <a:off x="4480780" y="2009389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Delay</a:t>
              </a:r>
            </a:p>
          </p:txBody>
        </p:sp>
        <p:sp>
          <p:nvSpPr>
            <p:cNvPr id="40" name="Line 5"/>
            <p:cNvSpPr>
              <a:spLocks noChangeShapeType="1"/>
            </p:cNvSpPr>
            <p:nvPr/>
          </p:nvSpPr>
          <p:spPr bwMode="auto">
            <a:xfrm>
              <a:off x="4400932" y="2348718"/>
              <a:ext cx="98037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1" name="Text Box 7"/>
            <p:cNvSpPr txBox="1">
              <a:spLocks noChangeArrowheads="1"/>
            </p:cNvSpPr>
            <p:nvPr/>
          </p:nvSpPr>
          <p:spPr bwMode="auto">
            <a:xfrm>
              <a:off x="127897" y="2051157"/>
              <a:ext cx="246885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PORTD_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</a:b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IRQHandler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>
              <a:off x="6955402" y="1865760"/>
              <a:ext cx="0" cy="588480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endCxn id="57" idx="1"/>
            </p:cNvCxnSpPr>
            <p:nvPr/>
          </p:nvCxnSpPr>
          <p:spPr bwMode="auto">
            <a:xfrm flipH="1">
              <a:off x="7165169" y="2344454"/>
              <a:ext cx="3336" cy="1366988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Rectangle 31"/>
            <p:cNvSpPr>
              <a:spLocks noChangeArrowheads="1"/>
            </p:cNvSpPr>
            <p:nvPr/>
          </p:nvSpPr>
          <p:spPr bwMode="auto">
            <a:xfrm>
              <a:off x="5381310" y="3520985"/>
              <a:ext cx="1789379" cy="381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 w="12700">
                  <a:solidFill>
                    <a:srgbClr val="FF9933"/>
                  </a:solidFill>
                </a:ln>
                <a:solidFill>
                  <a:srgbClr val="FF9933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5383320" y="352098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6" name="Rectangle 31"/>
            <p:cNvSpPr>
              <a:spLocks noChangeArrowheads="1"/>
            </p:cNvSpPr>
            <p:nvPr/>
          </p:nvSpPr>
          <p:spPr bwMode="auto">
            <a:xfrm>
              <a:off x="5665544" y="352098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7" name="Rectangle 31"/>
            <p:cNvSpPr>
              <a:spLocks noChangeArrowheads="1"/>
            </p:cNvSpPr>
            <p:nvPr/>
          </p:nvSpPr>
          <p:spPr bwMode="auto">
            <a:xfrm>
              <a:off x="5962262" y="352098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8" name="Rectangle 31"/>
            <p:cNvSpPr>
              <a:spLocks noChangeArrowheads="1"/>
            </p:cNvSpPr>
            <p:nvPr/>
          </p:nvSpPr>
          <p:spPr bwMode="auto">
            <a:xfrm>
              <a:off x="6261657" y="352098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9" name="Rectangle 31"/>
            <p:cNvSpPr>
              <a:spLocks noChangeArrowheads="1"/>
            </p:cNvSpPr>
            <p:nvPr/>
          </p:nvSpPr>
          <p:spPr bwMode="auto">
            <a:xfrm>
              <a:off x="6543881" y="352098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" name="Rectangle 31"/>
            <p:cNvSpPr>
              <a:spLocks noChangeArrowheads="1"/>
            </p:cNvSpPr>
            <p:nvPr/>
          </p:nvSpPr>
          <p:spPr bwMode="auto">
            <a:xfrm>
              <a:off x="6840599" y="352098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1" name="Rectangle 31"/>
            <p:cNvSpPr>
              <a:spLocks noChangeArrowheads="1"/>
            </p:cNvSpPr>
            <p:nvPr/>
          </p:nvSpPr>
          <p:spPr bwMode="auto">
            <a:xfrm>
              <a:off x="3679158" y="3057358"/>
              <a:ext cx="73333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2" name="Rectangle 31"/>
            <p:cNvSpPr>
              <a:spLocks noChangeArrowheads="1"/>
            </p:cNvSpPr>
            <p:nvPr/>
          </p:nvSpPr>
          <p:spPr bwMode="auto">
            <a:xfrm>
              <a:off x="4467203" y="3060847"/>
              <a:ext cx="913084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cxnSp>
          <p:nvCxnSpPr>
            <p:cNvPr id="53" name="Straight Connector 52"/>
            <p:cNvCxnSpPr>
              <a:stCxn id="40" idx="1"/>
              <a:endCxn id="45" idx="1"/>
            </p:cNvCxnSpPr>
            <p:nvPr/>
          </p:nvCxnSpPr>
          <p:spPr bwMode="auto">
            <a:xfrm>
              <a:off x="5381310" y="2348719"/>
              <a:ext cx="2010" cy="1362766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" name="Rectangle 31"/>
            <p:cNvSpPr>
              <a:spLocks noChangeArrowheads="1"/>
            </p:cNvSpPr>
            <p:nvPr/>
          </p:nvSpPr>
          <p:spPr bwMode="auto">
            <a:xfrm>
              <a:off x="6974791" y="2135257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5" name="Rectangle 31"/>
            <p:cNvSpPr>
              <a:spLocks noChangeArrowheads="1"/>
            </p:cNvSpPr>
            <p:nvPr/>
          </p:nvSpPr>
          <p:spPr bwMode="auto">
            <a:xfrm>
              <a:off x="7007806" y="2606170"/>
              <a:ext cx="74395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6" name="Line 5"/>
            <p:cNvSpPr>
              <a:spLocks noChangeShapeType="1"/>
            </p:cNvSpPr>
            <p:nvPr/>
          </p:nvSpPr>
          <p:spPr bwMode="auto">
            <a:xfrm>
              <a:off x="6955401" y="2344454"/>
              <a:ext cx="20758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627292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Improve Responsiveness?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More tests?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384000" y="2508449"/>
            <a:ext cx="1378611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729809"/>
              </p:ext>
            </p:extLst>
          </p:nvPr>
        </p:nvGraphicFramePr>
        <p:xfrm>
          <a:off x="384000" y="1268559"/>
          <a:ext cx="7789456" cy="525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name="Document" r:id="rId3" imgW="5940449" imgH="4034135" progId="Word.OpenDocumentText.12">
                  <p:embed/>
                </p:oleObj>
              </mc:Choice>
              <mc:Fallback>
                <p:oleObj name="Document" r:id="rId3" imgW="5940449" imgH="4034135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00" y="1268559"/>
                        <a:ext cx="7789456" cy="52594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6014" y="1344000"/>
            <a:ext cx="4777986" cy="5184000"/>
          </a:xfrm>
        </p:spPr>
        <p:txBody>
          <a:bodyPr/>
          <a:lstStyle/>
          <a:p>
            <a:r>
              <a:rPr lang="en-US" dirty="0"/>
              <a:t>Add more tests within the tasks?</a:t>
            </a:r>
          </a:p>
          <a:p>
            <a:pPr lvl="1"/>
            <a:r>
              <a:rPr lang="en-US" dirty="0"/>
              <a:t>Allow task to exit early</a:t>
            </a:r>
          </a:p>
          <a:p>
            <a:r>
              <a:rPr lang="en-US" dirty="0"/>
              <a:t>Bad idea</a:t>
            </a:r>
          </a:p>
          <a:p>
            <a:pPr lvl="1"/>
            <a:r>
              <a:rPr lang="en-US" dirty="0"/>
              <a:t>Mixes scheduler in with more of the task code</a:t>
            </a:r>
          </a:p>
          <a:p>
            <a:pPr lvl="1"/>
            <a:r>
              <a:rPr lang="en-US" dirty="0"/>
              <a:t>Extra code to execute</a:t>
            </a:r>
          </a:p>
          <a:p>
            <a:pPr lvl="1"/>
            <a:r>
              <a:rPr lang="en-US" dirty="0"/>
              <a:t>Harder to maintain</a:t>
            </a:r>
          </a:p>
        </p:txBody>
      </p:sp>
    </p:spTree>
    <p:extLst>
      <p:ext uri="{BB962C8B-B14F-4D97-AF65-F5344CB8AC3E}">
        <p14:creationId xmlns:p14="http://schemas.microsoft.com/office/powerpoint/2010/main" val="2696169193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Improve Responsiveness?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Test in Delay function?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83999" y="1418895"/>
            <a:ext cx="133986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860017"/>
              </p:ext>
            </p:extLst>
          </p:nvPr>
        </p:nvGraphicFramePr>
        <p:xfrm>
          <a:off x="385763" y="1400373"/>
          <a:ext cx="9394825" cy="225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" name="Document" r:id="rId3" imgW="5943600" imgH="1425600" progId="Word.OpenDocumentText.12">
                  <p:embed/>
                </p:oleObj>
              </mc:Choice>
              <mc:Fallback>
                <p:oleObj name="Document" r:id="rId3" imgW="5943600" imgH="1425600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1400373"/>
                        <a:ext cx="9394825" cy="2252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8978" y="1344000"/>
            <a:ext cx="4305021" cy="5184000"/>
          </a:xfrm>
        </p:spPr>
        <p:txBody>
          <a:bodyPr/>
          <a:lstStyle/>
          <a:p>
            <a:r>
              <a:rPr lang="en-US" dirty="0"/>
              <a:t>Modify Delay function to exit early if the calling function shouldn’t be running any more?</a:t>
            </a:r>
          </a:p>
          <a:p>
            <a:pPr lvl="1"/>
            <a:r>
              <a:rPr lang="en-US" dirty="0"/>
              <a:t>More modular … ?</a:t>
            </a:r>
          </a:p>
          <a:p>
            <a:pPr lvl="1"/>
            <a:endParaRPr lang="en-US" dirty="0"/>
          </a:p>
          <a:p>
            <a:r>
              <a:rPr lang="en-US" dirty="0"/>
              <a:t>Bad idea</a:t>
            </a:r>
          </a:p>
          <a:p>
            <a:pPr lvl="1"/>
            <a:r>
              <a:rPr lang="en-US" dirty="0"/>
              <a:t>Mixes scheduler in with more of the task code</a:t>
            </a:r>
          </a:p>
          <a:p>
            <a:pPr lvl="1"/>
            <a:r>
              <a:rPr lang="en-US" dirty="0"/>
              <a:t>Extra code to execute</a:t>
            </a:r>
          </a:p>
          <a:p>
            <a:pPr lvl="1"/>
            <a:r>
              <a:rPr lang="en-US" dirty="0"/>
              <a:t>Harder to maintain</a:t>
            </a:r>
          </a:p>
          <a:p>
            <a:r>
              <a:rPr lang="en-US" dirty="0"/>
              <a:t>Spaghetti Code!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1581" y="3276699"/>
            <a:ext cx="3781833" cy="3124101"/>
            <a:chOff x="1521581" y="3276699"/>
            <a:chExt cx="3781833" cy="31241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581" y="3276699"/>
              <a:ext cx="3781833" cy="28245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84002" y="6101255"/>
              <a:ext cx="3719412" cy="299545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 lnSpcReduction="10000"/>
            </a:bodyPr>
            <a:lstStyle/>
            <a:p>
              <a:r>
                <a:rPr lang="en-US" sz="1050" dirty="0"/>
                <a:t>By Ishikawa Ken - </a:t>
              </a:r>
              <a:r>
                <a:rPr lang="ja-JP" altLang="en-US" sz="1050" dirty="0"/>
                <a:t>ナポリタン！ </a:t>
              </a:r>
              <a:r>
                <a:rPr lang="en-US" altLang="ja-JP" sz="1050" dirty="0"/>
                <a:t>#</a:t>
              </a:r>
              <a:r>
                <a:rPr lang="en-US" sz="1050" dirty="0"/>
                <a:t>shoot1230, CC BY-SA 2.0, </a:t>
              </a:r>
            </a:p>
            <a:p>
              <a:r>
                <a:rPr lang="en-US" sz="1050" dirty="0"/>
                <a:t>https://commons.wikimedia.org/w/index.php?curid=27529943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8115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Embedded Software is Often Kept Alive As Long As Possible</a:t>
            </a:r>
            <a:endParaRPr lang="en-US" dirty="0"/>
          </a:p>
        </p:txBody>
      </p:sp>
      <p:sp>
        <p:nvSpPr>
          <p:cNvPr id="7174" name="Content Placeholder 2"/>
          <p:cNvSpPr>
            <a:spLocks noGrp="1"/>
          </p:cNvSpPr>
          <p:nvPr>
            <p:ph idx="1"/>
          </p:nvPr>
        </p:nvSpPr>
        <p:spPr>
          <a:xfrm>
            <a:off x="479998" y="1143000"/>
            <a:ext cx="10645201" cy="5715000"/>
          </a:xfrm>
        </p:spPr>
        <p:txBody>
          <a:bodyPr numCol="1"/>
          <a:lstStyle/>
          <a:p>
            <a:r>
              <a:rPr lang="en-US"/>
              <a:t>People will try to keep your software alive </a:t>
            </a:r>
            <a:r>
              <a:rPr lang="en-US" dirty="0"/>
              <a:t>much longer than </a:t>
            </a:r>
            <a:r>
              <a:rPr lang="en-US"/>
              <a:t>you expect.</a:t>
            </a:r>
          </a:p>
          <a:p>
            <a:r>
              <a:rPr lang="en-US"/>
              <a:t>Which version of code would </a:t>
            </a:r>
            <a:r>
              <a:rPr lang="en-US" dirty="0"/>
              <a:t>you rather work with?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/>
              <a:t>Good to simplify and standardize activities which touch the code</a:t>
            </a:r>
          </a:p>
          <a:p>
            <a:pPr lvl="1"/>
            <a:r>
              <a:rPr lang="en-US"/>
              <a:t>Understanding, testing, maintaining </a:t>
            </a:r>
            <a:r>
              <a:rPr lang="en-US" dirty="0"/>
              <a:t>(changing, fixing, enhancing)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74885" y="1936878"/>
            <a:ext cx="2886181" cy="3305255"/>
            <a:chOff x="2819400" y="1936878"/>
            <a:chExt cx="2133600" cy="2443399"/>
          </a:xfrm>
        </p:grpSpPr>
        <p:pic>
          <p:nvPicPr>
            <p:cNvPr id="53252" name="Picture 4" descr="https://peopledotcom.files.wordpress.com/2016/08/zombie-santa-1024.jpg?w=1024&amp;h=768&amp;crop=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4" r="21280"/>
            <a:stretch/>
          </p:blipFill>
          <p:spPr bwMode="auto">
            <a:xfrm>
              <a:off x="2819400" y="1936878"/>
              <a:ext cx="2133600" cy="223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819400" y="4168675"/>
              <a:ext cx="2133600" cy="21160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Alfredo Estrella/AFP/Getty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90800" y="2057400"/>
            <a:ext cx="2438400" cy="3270915"/>
            <a:chOff x="70888" y="2010322"/>
            <a:chExt cx="1767752" cy="2371295"/>
          </a:xfrm>
        </p:grpSpPr>
        <p:pic>
          <p:nvPicPr>
            <p:cNvPr id="53250" name="Picture 2" descr="http://www.cenegenics-sf.com/os/resources/media/drlifeAFTER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8" y="2010322"/>
              <a:ext cx="1616278" cy="2158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22361" y="4169397"/>
              <a:ext cx="1616279" cy="212220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Cenegenics Elite Health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282268"/>
      </p:ext>
    </p:extLst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Improve Responsiveness?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55007" y="3218242"/>
            <a:ext cx="1765322" cy="2057558"/>
            <a:chOff x="3325477" y="2227067"/>
            <a:chExt cx="941723" cy="1097618"/>
          </a:xfrm>
        </p:grpSpPr>
        <p:sp>
          <p:nvSpPr>
            <p:cNvPr id="32" name="TextBox 31"/>
            <p:cNvSpPr txBox="1"/>
            <p:nvPr/>
          </p:nvSpPr>
          <p:spPr>
            <a:xfrm>
              <a:off x="3325477" y="2847537"/>
              <a:ext cx="941723" cy="47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pt-BR" sz="2000" dirty="0">
                  <a:latin typeface="Calibri" panose="020F0502020204030204" pitchFamily="34" charset="0"/>
                </a:rPr>
                <a:t>Update g_RGB_delay, g_w_delay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25477" y="2227067"/>
              <a:ext cx="941723" cy="3089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pt-BR" sz="2000" dirty="0">
                  <a:latin typeface="Calibri" panose="020F0502020204030204" pitchFamily="34" charset="0"/>
                </a:rPr>
                <a:t>Update g_flash_LED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16286" y="3043032"/>
            <a:ext cx="2009609" cy="2274518"/>
            <a:chOff x="6410798" y="2070023"/>
            <a:chExt cx="1072039" cy="1213357"/>
          </a:xfrm>
        </p:grpSpPr>
        <p:sp>
          <p:nvSpPr>
            <p:cNvPr id="30" name="TextBox 29"/>
            <p:cNvSpPr txBox="1"/>
            <p:nvPr/>
          </p:nvSpPr>
          <p:spPr>
            <a:xfrm>
              <a:off x="6416037" y="2070023"/>
              <a:ext cx="1066800" cy="5079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pt-BR" sz="2000" dirty="0">
                  <a:latin typeface="Calibri" panose="020F0502020204030204" pitchFamily="34" charset="0"/>
                </a:rPr>
                <a:t>Task_RGB: Light LEDs in RGB sequence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10798" y="2754262"/>
              <a:ext cx="1066800" cy="5291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pt-BR" sz="2000" dirty="0">
                  <a:latin typeface="Calibri" panose="020F0502020204030204" pitchFamily="34" charset="0"/>
                </a:rPr>
                <a:t>Task_Flash: Flash LEDs white </a:t>
              </a:r>
              <a:br>
                <a:rPr lang="pt-BR" sz="2000" dirty="0">
                  <a:latin typeface="Calibri" panose="020F0502020204030204" pitchFamily="34" charset="0"/>
                </a:rPr>
              </a:br>
              <a:r>
                <a:rPr lang="pt-BR" sz="2000" dirty="0">
                  <a:latin typeface="Calibri" panose="020F0502020204030204" pitchFamily="34" charset="0"/>
                </a:rPr>
                <a:t>and black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</p:grpSp>
      <p:cxnSp>
        <p:nvCxnSpPr>
          <p:cNvPr id="7" name="Elbow Connector 34"/>
          <p:cNvCxnSpPr>
            <a:stCxn id="26" idx="1"/>
            <a:endCxn id="28" idx="3"/>
          </p:cNvCxnSpPr>
          <p:nvPr/>
        </p:nvCxnSpPr>
        <p:spPr bwMode="auto">
          <a:xfrm flipH="1" flipV="1">
            <a:off x="2205804" y="3506709"/>
            <a:ext cx="518741" cy="27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" name="Elbow Connector 34"/>
          <p:cNvCxnSpPr>
            <a:stCxn id="32" idx="1"/>
            <a:endCxn id="27" idx="3"/>
          </p:cNvCxnSpPr>
          <p:nvPr/>
        </p:nvCxnSpPr>
        <p:spPr bwMode="auto">
          <a:xfrm flipH="1">
            <a:off x="4236266" y="4828577"/>
            <a:ext cx="518741" cy="1046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" name="Elbow Connector 34"/>
          <p:cNvCxnSpPr>
            <a:stCxn id="33" idx="1"/>
            <a:endCxn id="26" idx="3"/>
          </p:cNvCxnSpPr>
          <p:nvPr/>
        </p:nvCxnSpPr>
        <p:spPr bwMode="auto">
          <a:xfrm flipH="1">
            <a:off x="4236266" y="3507830"/>
            <a:ext cx="518741" cy="16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" name="Elbow Connector 34"/>
          <p:cNvCxnSpPr>
            <a:stCxn id="20" idx="1"/>
            <a:endCxn id="33" idx="3"/>
          </p:cNvCxnSpPr>
          <p:nvPr/>
        </p:nvCxnSpPr>
        <p:spPr bwMode="auto">
          <a:xfrm flipH="1" flipV="1">
            <a:off x="6520329" y="3507830"/>
            <a:ext cx="518741" cy="632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723854" y="3114280"/>
            <a:ext cx="1481950" cy="2086010"/>
            <a:chOff x="2531121" y="2114662"/>
            <a:chExt cx="790556" cy="1112796"/>
          </a:xfrm>
        </p:grpSpPr>
        <p:sp>
          <p:nvSpPr>
            <p:cNvPr id="28" name="TextBox 27"/>
            <p:cNvSpPr txBox="1"/>
            <p:nvPr/>
          </p:nvSpPr>
          <p:spPr>
            <a:xfrm>
              <a:off x="2531121" y="2114662"/>
              <a:ext cx="790556" cy="4186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pt-BR" sz="2000" dirty="0">
                  <a:latin typeface="Calibri" panose="020F0502020204030204" pitchFamily="34" charset="0"/>
                </a:rPr>
                <a:t>Did switch 1 change?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31121" y="2834014"/>
              <a:ext cx="790556" cy="3934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pt-BR" sz="2000" dirty="0">
                  <a:latin typeface="Calibri" panose="020F0502020204030204" pitchFamily="34" charset="0"/>
                </a:rPr>
                <a:t>Did switch 2 change?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24546" y="3043032"/>
            <a:ext cx="1511720" cy="2253707"/>
            <a:chOff x="3733800" y="2077779"/>
            <a:chExt cx="806437" cy="1202255"/>
          </a:xfrm>
        </p:grpSpPr>
        <p:sp>
          <p:nvSpPr>
            <p:cNvPr id="26" name="TextBox 25"/>
            <p:cNvSpPr txBox="1"/>
            <p:nvPr/>
          </p:nvSpPr>
          <p:spPr>
            <a:xfrm>
              <a:off x="3733800" y="2077779"/>
              <a:ext cx="806437" cy="4976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pt-BR" sz="2000" dirty="0">
                  <a:latin typeface="Calibri" panose="020F0502020204030204" pitchFamily="34" charset="0"/>
                </a:rPr>
                <a:t>Determine new value of switch 1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33800" y="2791715"/>
              <a:ext cx="806437" cy="4883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pt-BR" sz="2000" dirty="0">
                  <a:latin typeface="Calibri" panose="020F0502020204030204" pitchFamily="34" charset="0"/>
                </a:rPr>
                <a:t>Determine new value of switch 2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</p:grpSp>
      <p:cxnSp>
        <p:nvCxnSpPr>
          <p:cNvPr id="13" name="Elbow Connector 34"/>
          <p:cNvCxnSpPr>
            <a:stCxn id="27" idx="1"/>
            <a:endCxn id="29" idx="3"/>
          </p:cNvCxnSpPr>
          <p:nvPr/>
        </p:nvCxnSpPr>
        <p:spPr bwMode="auto">
          <a:xfrm flipH="1" flipV="1">
            <a:off x="2205804" y="4831522"/>
            <a:ext cx="518741" cy="75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4" name="Elbow Connector 34"/>
          <p:cNvCxnSpPr>
            <a:stCxn id="20" idx="1"/>
            <a:endCxn id="32" idx="3"/>
          </p:cNvCxnSpPr>
          <p:nvPr/>
        </p:nvCxnSpPr>
        <p:spPr bwMode="auto">
          <a:xfrm flipH="1">
            <a:off x="6520329" y="4140536"/>
            <a:ext cx="518741" cy="6880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98356" y="1440000"/>
            <a:ext cx="2430679" cy="46945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no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</a:rPr>
              <a:t>Interrupt service routine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68672" y="1440000"/>
            <a:ext cx="2163891" cy="46945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no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</a:rPr>
              <a:t>Task or main-line code</a:t>
            </a:r>
          </a:p>
        </p:txBody>
      </p:sp>
      <p:cxnSp>
        <p:nvCxnSpPr>
          <p:cNvPr id="17" name="Elbow Connector 34"/>
          <p:cNvCxnSpPr>
            <a:stCxn id="30" idx="1"/>
            <a:endCxn id="33" idx="3"/>
          </p:cNvCxnSpPr>
          <p:nvPr/>
        </p:nvCxnSpPr>
        <p:spPr bwMode="auto">
          <a:xfrm flipH="1" flipV="1">
            <a:off x="6520329" y="3507830"/>
            <a:ext cx="2705778" cy="113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Elbow Connector 34"/>
          <p:cNvCxnSpPr>
            <a:stCxn id="31" idx="1"/>
            <a:endCxn id="21" idx="2"/>
          </p:cNvCxnSpPr>
          <p:nvPr/>
        </p:nvCxnSpPr>
        <p:spPr bwMode="auto">
          <a:xfrm flipH="1">
            <a:off x="8717535" y="4821617"/>
            <a:ext cx="498749" cy="4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" name="Elbow Connector 34"/>
          <p:cNvCxnSpPr>
            <a:stCxn id="30" idx="1"/>
            <a:endCxn id="21" idx="1"/>
          </p:cNvCxnSpPr>
          <p:nvPr/>
        </p:nvCxnSpPr>
        <p:spPr bwMode="auto">
          <a:xfrm flipH="1">
            <a:off x="8724233" y="3519140"/>
            <a:ext cx="501876" cy="13227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039071" y="3697347"/>
            <a:ext cx="1668295" cy="886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  <a:prstDash val="dash"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pt-BR" sz="2000" dirty="0">
                <a:latin typeface="Calibri" panose="020F0502020204030204" pitchFamily="34" charset="0"/>
              </a:rPr>
              <a:t>Optional: Update LEDs immediately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 flipV="1">
            <a:off x="8717535" y="4802875"/>
            <a:ext cx="45721" cy="4572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22" name="Elbow Connector 34"/>
          <p:cNvCxnSpPr>
            <a:stCxn id="21" idx="6"/>
            <a:endCxn id="32" idx="3"/>
          </p:cNvCxnSpPr>
          <p:nvPr/>
        </p:nvCxnSpPr>
        <p:spPr bwMode="auto">
          <a:xfrm flipH="1">
            <a:off x="6520329" y="4825733"/>
            <a:ext cx="2242926" cy="28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598358" y="2757348"/>
            <a:ext cx="3897278" cy="2713997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</a:rPr>
              <a:t>Option 1: Short ISR</a:t>
            </a:r>
            <a:endParaRPr kumimoji="0" lang="en-US" b="0" i="1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98360" y="2326526"/>
            <a:ext cx="6097796" cy="3287663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</a:rPr>
              <a:t>Option 2: Medium ISR</a:t>
            </a:r>
            <a:endParaRPr kumimoji="0" lang="en-US" b="0" i="1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598358" y="1900296"/>
            <a:ext cx="8284835" cy="3856733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801688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</a:pP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</a:rPr>
              <a:t>Option 3: Long ISR</a:t>
            </a:r>
            <a:endParaRPr kumimoji="0" lang="en-US" b="0" i="1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9999" y="876385"/>
            <a:ext cx="11592592" cy="43063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accent5"/>
                </a:solidFill>
              </a:rPr>
              <a:t>Move more work into ISR?</a:t>
            </a:r>
          </a:p>
        </p:txBody>
      </p:sp>
    </p:spTree>
    <p:extLst>
      <p:ext uri="{BB962C8B-B14F-4D97-AF65-F5344CB8AC3E}">
        <p14:creationId xmlns:p14="http://schemas.microsoft.com/office/powerpoint/2010/main" val="329591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 Response Time with Finite State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1344000"/>
            <a:ext cx="4840808" cy="5184000"/>
          </a:xfrm>
        </p:spPr>
        <p:txBody>
          <a:bodyPr/>
          <a:lstStyle/>
          <a:p>
            <a:r>
              <a:rPr lang="en-US" dirty="0"/>
              <a:t>Rewrite each long task so it returns control to scheduler sooner</a:t>
            </a:r>
          </a:p>
          <a:p>
            <a:endParaRPr lang="en-US" dirty="0"/>
          </a:p>
          <a:p>
            <a:r>
              <a:rPr lang="en-US" dirty="0"/>
              <a:t>Each call to the task’s root function lets it execute the code of </a:t>
            </a:r>
            <a:r>
              <a:rPr lang="en-US" b="1" dirty="0"/>
              <a:t>one </a:t>
            </a:r>
            <a:r>
              <a:rPr lang="en-US" dirty="0"/>
              <a:t>state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559280" y="1454057"/>
            <a:ext cx="5141378" cy="3064670"/>
            <a:chOff x="1455603" y="2284549"/>
            <a:chExt cx="5141378" cy="3064670"/>
          </a:xfrm>
        </p:grpSpPr>
        <p:cxnSp>
          <p:nvCxnSpPr>
            <p:cNvPr id="6" name="Straight Arrow Connector 5"/>
            <p:cNvCxnSpPr>
              <a:stCxn id="15" idx="6"/>
              <a:endCxn id="13" idx="2"/>
            </p:cNvCxnSpPr>
            <p:nvPr/>
          </p:nvCxnSpPr>
          <p:spPr bwMode="auto">
            <a:xfrm>
              <a:off x="4026292" y="3061781"/>
              <a:ext cx="1016226" cy="0"/>
            </a:xfrm>
            <a:prstGeom prst="straightConnector1">
              <a:avLst/>
            </a:prstGeom>
            <a:solidFill>
              <a:srgbClr val="FFCC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 bwMode="auto">
            <a:xfrm flipH="1">
              <a:off x="5120634" y="3776526"/>
              <a:ext cx="342320" cy="322050"/>
            </a:xfrm>
            <a:prstGeom prst="straightConnector1">
              <a:avLst/>
            </a:prstGeom>
            <a:solidFill>
              <a:srgbClr val="FFCC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H="1" flipV="1">
              <a:off x="3589607" y="3726923"/>
              <a:ext cx="335133" cy="394848"/>
            </a:xfrm>
            <a:prstGeom prst="straightConnector1">
              <a:avLst/>
            </a:prstGeom>
            <a:solidFill>
              <a:srgbClr val="FFCC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4112989" y="2808141"/>
              <a:ext cx="888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Time-Out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48559" y="3983271"/>
              <a:ext cx="888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Time-Out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29415" y="3960077"/>
              <a:ext cx="888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Time-Out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37513" y="2808141"/>
              <a:ext cx="599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Reset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042518" y="2284549"/>
              <a:ext cx="1554463" cy="155446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Green On </a:t>
              </a:r>
            </a:p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and Wait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749049" y="3794756"/>
              <a:ext cx="1554463" cy="155446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Blue On </a:t>
              </a:r>
            </a:p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and Wait</a:t>
              </a: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471829" y="2284549"/>
              <a:ext cx="1554463" cy="155446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Red On </a:t>
              </a:r>
            </a:p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and Wait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>
              <a:off x="1455603" y="3061781"/>
              <a:ext cx="1016226" cy="0"/>
            </a:xfrm>
            <a:prstGeom prst="straightConnector1">
              <a:avLst/>
            </a:prstGeom>
            <a:solidFill>
              <a:srgbClr val="FFCC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28996079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V4 Flasher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Split long tasks into multiple states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472965" y="3537149"/>
            <a:ext cx="1756455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444966" y="3838993"/>
            <a:ext cx="15142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14530"/>
              </p:ext>
            </p:extLst>
          </p:nvPr>
        </p:nvGraphicFramePr>
        <p:xfrm>
          <a:off x="444967" y="2343808"/>
          <a:ext cx="11059638" cy="32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" name="Document" r:id="rId3" imgW="5940848" imgH="1753190" progId="Word.OpenDocumentText.12">
                  <p:embed/>
                </p:oleObj>
              </mc:Choice>
              <mc:Fallback>
                <p:oleObj name="Document" r:id="rId3" imgW="5940848" imgH="1753190" progId="Word.OpenDocumentTex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67" y="2343808"/>
                        <a:ext cx="11059638" cy="3238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557428"/>
              </p:ext>
            </p:extLst>
          </p:nvPr>
        </p:nvGraphicFramePr>
        <p:xfrm>
          <a:off x="5116513" y="1220788"/>
          <a:ext cx="10474325" cy="525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" name="Document" r:id="rId5" imgW="5943600" imgH="2997360" progId="Word.OpenDocumentText.12">
                  <p:embed/>
                </p:oleObj>
              </mc:Choice>
              <mc:Fallback>
                <p:oleObj name="Document" r:id="rId5" imgW="5943600" imgH="2997360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6513" y="1220788"/>
                        <a:ext cx="10474325" cy="5259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1734207" y="2627586"/>
            <a:ext cx="3384331" cy="90956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34206" y="3530172"/>
            <a:ext cx="3384331" cy="909563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34206" y="4407956"/>
            <a:ext cx="3384331" cy="90956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287751" y="3667997"/>
            <a:ext cx="856249" cy="58988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50090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20494"/>
              </p:ext>
            </p:extLst>
          </p:nvPr>
        </p:nvGraphicFramePr>
        <p:xfrm>
          <a:off x="444966" y="2505275"/>
          <a:ext cx="11268191" cy="180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Document" r:id="rId3" imgW="5940848" imgH="922200" progId="Word.OpenDocumentText.12">
                  <p:embed/>
                </p:oleObj>
              </mc:Choice>
              <mc:Fallback>
                <p:oleObj name="Document" r:id="rId3" imgW="5940848" imgH="922200" progId="Word.OpenDocumentTex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66" y="2505275"/>
                        <a:ext cx="11268191" cy="18029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V4 Flasher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Split long tasks into multiple states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472965" y="3537149"/>
            <a:ext cx="1756455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444966" y="3838993"/>
            <a:ext cx="15142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16509" y="3350961"/>
            <a:ext cx="3693138" cy="51089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287751" y="3667997"/>
            <a:ext cx="856249" cy="58988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 flipV="1">
            <a:off x="6485985" y="3481019"/>
            <a:ext cx="156404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356822"/>
              </p:ext>
            </p:extLst>
          </p:nvPr>
        </p:nvGraphicFramePr>
        <p:xfrm>
          <a:off x="5313178" y="1597572"/>
          <a:ext cx="10605912" cy="4293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" name="Document" r:id="rId5" imgW="5940848" imgH="2420505" progId="Word.OpenDocumentText.12">
                  <p:embed/>
                </p:oleObj>
              </mc:Choice>
              <mc:Fallback>
                <p:oleObj name="Document" r:id="rId5" imgW="5940848" imgH="2420505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178" y="1597572"/>
                        <a:ext cx="10605912" cy="42932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1588510" y="2895839"/>
            <a:ext cx="3693138" cy="51089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471457" y="3090200"/>
            <a:ext cx="856249" cy="58988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5262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 Schedule with RGB FSM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999" y="4160530"/>
            <a:ext cx="11592654" cy="2125080"/>
          </a:xfrm>
        </p:spPr>
        <p:txBody>
          <a:bodyPr/>
          <a:lstStyle/>
          <a:p>
            <a:r>
              <a:rPr lang="en-US" sz="2000" dirty="0"/>
              <a:t>Maximum delay from pressing switch to LEDs responding is now much shorter (~1/3)</a:t>
            </a:r>
          </a:p>
          <a:p>
            <a:pPr lvl="1"/>
            <a:r>
              <a:rPr lang="en-US" sz="2000" dirty="0"/>
              <a:t>Max. delay = </a:t>
            </a:r>
            <a:r>
              <a:rPr lang="en-US" sz="2000" dirty="0">
                <a:latin typeface="Symbol" panose="05050102010706020507" pitchFamily="18" charset="2"/>
              </a:rPr>
              <a:t>S </a:t>
            </a:r>
            <a:r>
              <a:rPr lang="en-US" sz="2000" dirty="0" err="1"/>
              <a:t>T</a:t>
            </a:r>
            <a:r>
              <a:rPr lang="en-US" sz="2000" baseline="-25000" dirty="0" err="1"/>
              <a:t>Task_State</a:t>
            </a:r>
            <a:r>
              <a:rPr lang="en-US" sz="2000" dirty="0" err="1"/>
              <a:t>N</a:t>
            </a:r>
            <a:r>
              <a:rPr lang="en-US" sz="2000" baseline="-25000" dirty="0" err="1"/>
              <a:t>Task</a:t>
            </a:r>
            <a:endParaRPr lang="en-US" sz="2000" baseline="-25000" dirty="0"/>
          </a:p>
          <a:p>
            <a:pPr lvl="1"/>
            <a:r>
              <a:rPr lang="en-US" sz="2000" dirty="0"/>
              <a:t>For better responsiveness, reduce state length further </a:t>
            </a:r>
          </a:p>
          <a:p>
            <a:r>
              <a:rPr lang="en-US" sz="2000" dirty="0"/>
              <a:t>Note: we are polling the switches again (with Task_Read_Switches) to allow direct comparison (only one change)</a:t>
            </a:r>
          </a:p>
          <a:p>
            <a:r>
              <a:rPr lang="en-US" sz="2000" dirty="0"/>
              <a:t>Minor FSM execution time overhead, but acceptable here</a:t>
            </a:r>
          </a:p>
          <a:p>
            <a:r>
              <a:rPr lang="en-US" sz="2000" dirty="0"/>
              <a:t>And software is well-organized into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V4</a:t>
            </a:r>
          </a:p>
        </p:txBody>
      </p:sp>
      <p:grpSp>
        <p:nvGrpSpPr>
          <p:cNvPr id="293" name="Group 292"/>
          <p:cNvGrpSpPr/>
          <p:nvPr/>
        </p:nvGrpSpPr>
        <p:grpSpPr>
          <a:xfrm>
            <a:off x="790837" y="1562269"/>
            <a:ext cx="8908828" cy="2676845"/>
            <a:chOff x="127897" y="1693680"/>
            <a:chExt cx="8908828" cy="2676845"/>
          </a:xfrm>
        </p:grpSpPr>
        <p:sp>
          <p:nvSpPr>
            <p:cNvPr id="294" name="Rectangle 293"/>
            <p:cNvSpPr/>
            <p:nvPr/>
          </p:nvSpPr>
          <p:spPr bwMode="auto">
            <a:xfrm>
              <a:off x="1831642" y="1696457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95" name="Rectangle 294"/>
            <p:cNvSpPr/>
            <p:nvPr/>
          </p:nvSpPr>
          <p:spPr bwMode="auto">
            <a:xfrm>
              <a:off x="1831642" y="2138386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96" name="Rectangle 295"/>
            <p:cNvSpPr/>
            <p:nvPr/>
          </p:nvSpPr>
          <p:spPr bwMode="auto">
            <a:xfrm>
              <a:off x="1831642" y="2604061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97" name="Rectangle 296"/>
            <p:cNvSpPr/>
            <p:nvPr/>
          </p:nvSpPr>
          <p:spPr bwMode="auto">
            <a:xfrm>
              <a:off x="1831641" y="3062245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98" name="Rectangle 297"/>
            <p:cNvSpPr/>
            <p:nvPr/>
          </p:nvSpPr>
          <p:spPr bwMode="auto">
            <a:xfrm>
              <a:off x="1831641" y="3523383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grpSp>
          <p:nvGrpSpPr>
            <p:cNvPr id="299" name="Group 298"/>
            <p:cNvGrpSpPr/>
            <p:nvPr/>
          </p:nvGrpSpPr>
          <p:grpSpPr>
            <a:xfrm>
              <a:off x="1823732" y="3984526"/>
              <a:ext cx="7205083" cy="385999"/>
              <a:chOff x="1111884" y="2602558"/>
              <a:chExt cx="7205083" cy="385999"/>
            </a:xfrm>
          </p:grpSpPr>
          <p:sp>
            <p:nvSpPr>
              <p:cNvPr id="387" name="Line 5"/>
              <p:cNvSpPr>
                <a:spLocks noChangeShapeType="1"/>
              </p:cNvSpPr>
              <p:nvPr/>
            </p:nvSpPr>
            <p:spPr bwMode="auto">
              <a:xfrm>
                <a:off x="1111884" y="2602558"/>
                <a:ext cx="7205083" cy="0"/>
              </a:xfrm>
              <a:prstGeom prst="line">
                <a:avLst/>
              </a:prstGeom>
              <a:noFill/>
              <a:ln w="28575">
                <a:solidFill>
                  <a:srgbClr val="1D315B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388" name="Text Box 7"/>
              <p:cNvSpPr txBox="1">
                <a:spLocks noChangeArrowheads="1"/>
              </p:cNvSpPr>
              <p:nvPr/>
            </p:nvSpPr>
            <p:spPr bwMode="auto">
              <a:xfrm>
                <a:off x="4101737" y="2619225"/>
                <a:ext cx="69557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Time</a:t>
                </a:r>
              </a:p>
            </p:txBody>
          </p:sp>
        </p:grpSp>
        <p:sp>
          <p:nvSpPr>
            <p:cNvPr id="300" name="Rectangle 31"/>
            <p:cNvSpPr>
              <a:spLocks noChangeArrowheads="1"/>
            </p:cNvSpPr>
            <p:nvPr/>
          </p:nvSpPr>
          <p:spPr bwMode="auto">
            <a:xfrm>
              <a:off x="4350579" y="1693680"/>
              <a:ext cx="2543499" cy="381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Switch 1 pressed</a:t>
              </a:r>
            </a:p>
          </p:txBody>
        </p:sp>
        <p:grpSp>
          <p:nvGrpSpPr>
            <p:cNvPr id="301" name="Group 300"/>
            <p:cNvGrpSpPr/>
            <p:nvPr/>
          </p:nvGrpSpPr>
          <p:grpSpPr>
            <a:xfrm>
              <a:off x="1930589" y="3520466"/>
              <a:ext cx="1643076" cy="381000"/>
              <a:chOff x="380999" y="2057400"/>
              <a:chExt cx="1843501" cy="381000"/>
            </a:xfrm>
          </p:grpSpPr>
          <p:sp>
            <p:nvSpPr>
              <p:cNvPr id="384" name="Rectangle 31"/>
              <p:cNvSpPr>
                <a:spLocks noChangeArrowheads="1"/>
              </p:cNvSpPr>
              <p:nvPr/>
            </p:nvSpPr>
            <p:spPr bwMode="auto">
              <a:xfrm>
                <a:off x="380999" y="2057400"/>
                <a:ext cx="624713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385" name="Rectangle 31"/>
              <p:cNvSpPr>
                <a:spLocks noChangeArrowheads="1"/>
              </p:cNvSpPr>
              <p:nvPr/>
            </p:nvSpPr>
            <p:spPr bwMode="auto">
              <a:xfrm>
                <a:off x="1006077" y="2057400"/>
                <a:ext cx="609600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386" name="Rectangle 31"/>
              <p:cNvSpPr>
                <a:spLocks noChangeArrowheads="1"/>
              </p:cNvSpPr>
              <p:nvPr/>
            </p:nvSpPr>
            <p:spPr bwMode="auto">
              <a:xfrm>
                <a:off x="1614900" y="2057400"/>
                <a:ext cx="609600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</p:grpSp>
        <p:sp>
          <p:nvSpPr>
            <p:cNvPr id="302" name="Text Box 7"/>
            <p:cNvSpPr txBox="1">
              <a:spLocks noChangeArrowheads="1"/>
            </p:cNvSpPr>
            <p:nvPr/>
          </p:nvSpPr>
          <p:spPr bwMode="auto">
            <a:xfrm>
              <a:off x="127897" y="3063474"/>
              <a:ext cx="1292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Task_RGB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03" name="Text Box 7"/>
            <p:cNvSpPr txBox="1">
              <a:spLocks noChangeArrowheads="1"/>
            </p:cNvSpPr>
            <p:nvPr/>
          </p:nvSpPr>
          <p:spPr bwMode="auto">
            <a:xfrm>
              <a:off x="127897" y="1693680"/>
              <a:ext cx="15568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Switch Inputs</a:t>
              </a:r>
            </a:p>
          </p:txBody>
        </p:sp>
        <p:cxnSp>
          <p:nvCxnSpPr>
            <p:cNvPr id="304" name="Straight Connector 303"/>
            <p:cNvCxnSpPr>
              <a:stCxn id="300" idx="1"/>
            </p:cNvCxnSpPr>
            <p:nvPr/>
          </p:nvCxnSpPr>
          <p:spPr bwMode="auto">
            <a:xfrm>
              <a:off x="4350579" y="1884180"/>
              <a:ext cx="383" cy="582646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5" name="Text Box 7"/>
            <p:cNvSpPr txBox="1">
              <a:spLocks noChangeArrowheads="1"/>
            </p:cNvSpPr>
            <p:nvPr/>
          </p:nvSpPr>
          <p:spPr bwMode="auto">
            <a:xfrm>
              <a:off x="127897" y="2605865"/>
              <a:ext cx="13561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Task_Flash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06" name="Text Box 7"/>
            <p:cNvSpPr txBox="1">
              <a:spLocks noChangeArrowheads="1"/>
            </p:cNvSpPr>
            <p:nvPr/>
          </p:nvSpPr>
          <p:spPr bwMode="auto">
            <a:xfrm>
              <a:off x="127897" y="3552755"/>
              <a:ext cx="13901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LED Output</a:t>
              </a:r>
            </a:p>
          </p:txBody>
        </p:sp>
        <p:sp>
          <p:nvSpPr>
            <p:cNvPr id="307" name="Rectangle 31"/>
            <p:cNvSpPr>
              <a:spLocks noChangeArrowheads="1"/>
            </p:cNvSpPr>
            <p:nvPr/>
          </p:nvSpPr>
          <p:spPr bwMode="auto">
            <a:xfrm>
              <a:off x="1828489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08" name="Rectangle 31"/>
            <p:cNvSpPr>
              <a:spLocks noChangeArrowheads="1"/>
            </p:cNvSpPr>
            <p:nvPr/>
          </p:nvSpPr>
          <p:spPr bwMode="auto">
            <a:xfrm>
              <a:off x="1883806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09" name="Rectangle 31"/>
            <p:cNvSpPr>
              <a:spLocks noChangeArrowheads="1"/>
            </p:cNvSpPr>
            <p:nvPr/>
          </p:nvSpPr>
          <p:spPr bwMode="auto">
            <a:xfrm>
              <a:off x="1929525" y="3059328"/>
              <a:ext cx="450303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10" name="Rectangle 31"/>
            <p:cNvSpPr>
              <a:spLocks noChangeArrowheads="1"/>
            </p:cNvSpPr>
            <p:nvPr/>
          </p:nvSpPr>
          <p:spPr bwMode="auto">
            <a:xfrm>
              <a:off x="3473342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11" name="Rectangle 31"/>
            <p:cNvSpPr>
              <a:spLocks noChangeArrowheads="1"/>
            </p:cNvSpPr>
            <p:nvPr/>
          </p:nvSpPr>
          <p:spPr bwMode="auto">
            <a:xfrm>
              <a:off x="3528606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12" name="Rectangle 31"/>
            <p:cNvSpPr>
              <a:spLocks noChangeArrowheads="1"/>
            </p:cNvSpPr>
            <p:nvPr/>
          </p:nvSpPr>
          <p:spPr bwMode="auto">
            <a:xfrm>
              <a:off x="6971840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13" name="Text Box 7"/>
            <p:cNvSpPr txBox="1">
              <a:spLocks noChangeArrowheads="1"/>
            </p:cNvSpPr>
            <p:nvPr/>
          </p:nvSpPr>
          <p:spPr bwMode="auto">
            <a:xfrm>
              <a:off x="3584089" y="1720174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Delay</a:t>
              </a:r>
            </a:p>
          </p:txBody>
        </p:sp>
        <p:sp>
          <p:nvSpPr>
            <p:cNvPr id="314" name="Text Box 7"/>
            <p:cNvSpPr txBox="1">
              <a:spLocks noChangeArrowheads="1"/>
            </p:cNvSpPr>
            <p:nvPr/>
          </p:nvSpPr>
          <p:spPr bwMode="auto">
            <a:xfrm>
              <a:off x="127897" y="2051157"/>
              <a:ext cx="146094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Task_Read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</a:b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_Switches</a:t>
              </a:r>
            </a:p>
          </p:txBody>
        </p:sp>
        <p:cxnSp>
          <p:nvCxnSpPr>
            <p:cNvPr id="315" name="Straight Connector 314"/>
            <p:cNvCxnSpPr/>
            <p:nvPr/>
          </p:nvCxnSpPr>
          <p:spPr bwMode="auto">
            <a:xfrm>
              <a:off x="6893308" y="1845135"/>
              <a:ext cx="0" cy="588480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6" name="Rectangle 31"/>
            <p:cNvSpPr>
              <a:spLocks noChangeArrowheads="1"/>
            </p:cNvSpPr>
            <p:nvPr/>
          </p:nvSpPr>
          <p:spPr bwMode="auto">
            <a:xfrm>
              <a:off x="2385210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17" name="Rectangle 31"/>
            <p:cNvSpPr>
              <a:spLocks noChangeArrowheads="1"/>
            </p:cNvSpPr>
            <p:nvPr/>
          </p:nvSpPr>
          <p:spPr bwMode="auto">
            <a:xfrm>
              <a:off x="2440938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18" name="Rectangle 31"/>
            <p:cNvSpPr>
              <a:spLocks noChangeArrowheads="1"/>
            </p:cNvSpPr>
            <p:nvPr/>
          </p:nvSpPr>
          <p:spPr bwMode="auto">
            <a:xfrm>
              <a:off x="2485822" y="3059328"/>
              <a:ext cx="438525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19" name="Rectangle 31"/>
            <p:cNvSpPr>
              <a:spLocks noChangeArrowheads="1"/>
            </p:cNvSpPr>
            <p:nvPr/>
          </p:nvSpPr>
          <p:spPr bwMode="auto">
            <a:xfrm>
              <a:off x="2928277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20" name="Rectangle 31"/>
            <p:cNvSpPr>
              <a:spLocks noChangeArrowheads="1"/>
            </p:cNvSpPr>
            <p:nvPr/>
          </p:nvSpPr>
          <p:spPr bwMode="auto">
            <a:xfrm>
              <a:off x="2984772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21" name="Rectangle 31"/>
            <p:cNvSpPr>
              <a:spLocks noChangeArrowheads="1"/>
            </p:cNvSpPr>
            <p:nvPr/>
          </p:nvSpPr>
          <p:spPr bwMode="auto">
            <a:xfrm>
              <a:off x="3030341" y="3059328"/>
              <a:ext cx="436953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322" name="Group 321"/>
            <p:cNvGrpSpPr/>
            <p:nvPr/>
          </p:nvGrpSpPr>
          <p:grpSpPr>
            <a:xfrm>
              <a:off x="3578667" y="3520466"/>
              <a:ext cx="1047323" cy="381000"/>
              <a:chOff x="380999" y="2057400"/>
              <a:chExt cx="1175077" cy="381000"/>
            </a:xfrm>
          </p:grpSpPr>
          <p:sp>
            <p:nvSpPr>
              <p:cNvPr id="382" name="Rectangle 31"/>
              <p:cNvSpPr>
                <a:spLocks noChangeArrowheads="1"/>
              </p:cNvSpPr>
              <p:nvPr/>
            </p:nvSpPr>
            <p:spPr bwMode="auto">
              <a:xfrm>
                <a:off x="380999" y="2057400"/>
                <a:ext cx="624713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383" name="Rectangle 31"/>
              <p:cNvSpPr>
                <a:spLocks noChangeArrowheads="1"/>
              </p:cNvSpPr>
              <p:nvPr/>
            </p:nvSpPr>
            <p:spPr bwMode="auto">
              <a:xfrm>
                <a:off x="1006077" y="2057400"/>
                <a:ext cx="549999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7013193" y="3520466"/>
              <a:ext cx="1656224" cy="381000"/>
              <a:chOff x="380999" y="2057400"/>
              <a:chExt cx="1843501" cy="381000"/>
            </a:xfrm>
          </p:grpSpPr>
          <p:sp>
            <p:nvSpPr>
              <p:cNvPr id="379" name="Rectangle 31"/>
              <p:cNvSpPr>
                <a:spLocks noChangeArrowheads="1"/>
              </p:cNvSpPr>
              <p:nvPr/>
            </p:nvSpPr>
            <p:spPr bwMode="auto">
              <a:xfrm>
                <a:off x="380999" y="2057400"/>
                <a:ext cx="624713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380" name="Rectangle 31"/>
              <p:cNvSpPr>
                <a:spLocks noChangeArrowheads="1"/>
              </p:cNvSpPr>
              <p:nvPr/>
            </p:nvSpPr>
            <p:spPr bwMode="auto">
              <a:xfrm>
                <a:off x="1006077" y="2057400"/>
                <a:ext cx="609600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381" name="Rectangle 31"/>
              <p:cNvSpPr>
                <a:spLocks noChangeArrowheads="1"/>
              </p:cNvSpPr>
              <p:nvPr/>
            </p:nvSpPr>
            <p:spPr bwMode="auto">
              <a:xfrm>
                <a:off x="1614900" y="2057400"/>
                <a:ext cx="609600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</p:grpSp>
        <p:sp>
          <p:nvSpPr>
            <p:cNvPr id="324" name="Rectangle 31"/>
            <p:cNvSpPr>
              <a:spLocks noChangeArrowheads="1"/>
            </p:cNvSpPr>
            <p:nvPr/>
          </p:nvSpPr>
          <p:spPr bwMode="auto">
            <a:xfrm>
              <a:off x="3573288" y="3059328"/>
              <a:ext cx="457375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25" name="Rectangle 31"/>
            <p:cNvSpPr>
              <a:spLocks noChangeArrowheads="1"/>
            </p:cNvSpPr>
            <p:nvPr/>
          </p:nvSpPr>
          <p:spPr bwMode="auto">
            <a:xfrm>
              <a:off x="4135461" y="3059328"/>
              <a:ext cx="430237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26" name="Rectangle 31"/>
            <p:cNvSpPr>
              <a:spLocks noChangeArrowheads="1"/>
            </p:cNvSpPr>
            <p:nvPr/>
          </p:nvSpPr>
          <p:spPr bwMode="auto">
            <a:xfrm>
              <a:off x="4030871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27" name="Rectangle 31"/>
            <p:cNvSpPr>
              <a:spLocks noChangeArrowheads="1"/>
            </p:cNvSpPr>
            <p:nvPr/>
          </p:nvSpPr>
          <p:spPr bwMode="auto">
            <a:xfrm>
              <a:off x="4086135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28" name="Rectangle 31"/>
            <p:cNvSpPr>
              <a:spLocks noChangeArrowheads="1"/>
            </p:cNvSpPr>
            <p:nvPr/>
          </p:nvSpPr>
          <p:spPr bwMode="auto">
            <a:xfrm>
              <a:off x="4570673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29" name="Rectangle 31"/>
            <p:cNvSpPr>
              <a:spLocks noChangeArrowheads="1"/>
            </p:cNvSpPr>
            <p:nvPr/>
          </p:nvSpPr>
          <p:spPr bwMode="auto">
            <a:xfrm>
              <a:off x="4625991" y="2607131"/>
              <a:ext cx="193706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0" name="Rectangle 31"/>
            <p:cNvSpPr>
              <a:spLocks noChangeArrowheads="1"/>
            </p:cNvSpPr>
            <p:nvPr/>
          </p:nvSpPr>
          <p:spPr bwMode="auto">
            <a:xfrm>
              <a:off x="4819697" y="3065315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1" name="Rectangle 31"/>
            <p:cNvSpPr>
              <a:spLocks noChangeArrowheads="1"/>
            </p:cNvSpPr>
            <p:nvPr/>
          </p:nvSpPr>
          <p:spPr bwMode="auto">
            <a:xfrm>
              <a:off x="4863052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2" name="Rectangle 31"/>
            <p:cNvSpPr>
              <a:spLocks noChangeArrowheads="1"/>
            </p:cNvSpPr>
            <p:nvPr/>
          </p:nvSpPr>
          <p:spPr bwMode="auto">
            <a:xfrm>
              <a:off x="4912535" y="2607131"/>
              <a:ext cx="193706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3" name="Rectangle 31"/>
            <p:cNvSpPr>
              <a:spLocks noChangeArrowheads="1"/>
            </p:cNvSpPr>
            <p:nvPr/>
          </p:nvSpPr>
          <p:spPr bwMode="auto">
            <a:xfrm>
              <a:off x="5107952" y="3065315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4" name="Rectangle 31"/>
            <p:cNvSpPr>
              <a:spLocks noChangeArrowheads="1"/>
            </p:cNvSpPr>
            <p:nvPr/>
          </p:nvSpPr>
          <p:spPr bwMode="auto">
            <a:xfrm>
              <a:off x="5155860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5" name="Rectangle 31"/>
            <p:cNvSpPr>
              <a:spLocks noChangeArrowheads="1"/>
            </p:cNvSpPr>
            <p:nvPr/>
          </p:nvSpPr>
          <p:spPr bwMode="auto">
            <a:xfrm>
              <a:off x="5213082" y="2607131"/>
              <a:ext cx="193706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6" name="Rectangle 31"/>
            <p:cNvSpPr>
              <a:spLocks noChangeArrowheads="1"/>
            </p:cNvSpPr>
            <p:nvPr/>
          </p:nvSpPr>
          <p:spPr bwMode="auto">
            <a:xfrm>
              <a:off x="5404805" y="3065315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7" name="Rectangle 31"/>
            <p:cNvSpPr>
              <a:spLocks noChangeArrowheads="1"/>
            </p:cNvSpPr>
            <p:nvPr/>
          </p:nvSpPr>
          <p:spPr bwMode="auto">
            <a:xfrm>
              <a:off x="5449010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8" name="Rectangle 31"/>
            <p:cNvSpPr>
              <a:spLocks noChangeArrowheads="1"/>
            </p:cNvSpPr>
            <p:nvPr/>
          </p:nvSpPr>
          <p:spPr bwMode="auto">
            <a:xfrm>
              <a:off x="5504328" y="2607131"/>
              <a:ext cx="193706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9" name="Rectangle 31"/>
            <p:cNvSpPr>
              <a:spLocks noChangeArrowheads="1"/>
            </p:cNvSpPr>
            <p:nvPr/>
          </p:nvSpPr>
          <p:spPr bwMode="auto">
            <a:xfrm>
              <a:off x="5698034" y="3065315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0" name="Rectangle 31"/>
            <p:cNvSpPr>
              <a:spLocks noChangeArrowheads="1"/>
            </p:cNvSpPr>
            <p:nvPr/>
          </p:nvSpPr>
          <p:spPr bwMode="auto">
            <a:xfrm>
              <a:off x="5741389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1" name="Rectangle 31"/>
            <p:cNvSpPr>
              <a:spLocks noChangeArrowheads="1"/>
            </p:cNvSpPr>
            <p:nvPr/>
          </p:nvSpPr>
          <p:spPr bwMode="auto">
            <a:xfrm>
              <a:off x="5790872" y="2607131"/>
              <a:ext cx="193706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2" name="Rectangle 31"/>
            <p:cNvSpPr>
              <a:spLocks noChangeArrowheads="1"/>
            </p:cNvSpPr>
            <p:nvPr/>
          </p:nvSpPr>
          <p:spPr bwMode="auto">
            <a:xfrm>
              <a:off x="5986289" y="3065315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3" name="Rectangle 31"/>
            <p:cNvSpPr>
              <a:spLocks noChangeArrowheads="1"/>
            </p:cNvSpPr>
            <p:nvPr/>
          </p:nvSpPr>
          <p:spPr bwMode="auto">
            <a:xfrm>
              <a:off x="6034197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4" name="Rectangle 31"/>
            <p:cNvSpPr>
              <a:spLocks noChangeArrowheads="1"/>
            </p:cNvSpPr>
            <p:nvPr/>
          </p:nvSpPr>
          <p:spPr bwMode="auto">
            <a:xfrm>
              <a:off x="6091419" y="2607131"/>
              <a:ext cx="193706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5" name="Rectangle 31"/>
            <p:cNvSpPr>
              <a:spLocks noChangeArrowheads="1"/>
            </p:cNvSpPr>
            <p:nvPr/>
          </p:nvSpPr>
          <p:spPr bwMode="auto">
            <a:xfrm>
              <a:off x="6283142" y="3065315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6" name="Rectangle 31"/>
            <p:cNvSpPr>
              <a:spLocks noChangeArrowheads="1"/>
            </p:cNvSpPr>
            <p:nvPr/>
          </p:nvSpPr>
          <p:spPr bwMode="auto">
            <a:xfrm>
              <a:off x="6328861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7" name="Rectangle 31"/>
            <p:cNvSpPr>
              <a:spLocks noChangeArrowheads="1"/>
            </p:cNvSpPr>
            <p:nvPr/>
          </p:nvSpPr>
          <p:spPr bwMode="auto">
            <a:xfrm>
              <a:off x="6384179" y="2607131"/>
              <a:ext cx="193706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8" name="Rectangle 31"/>
            <p:cNvSpPr>
              <a:spLocks noChangeArrowheads="1"/>
            </p:cNvSpPr>
            <p:nvPr/>
          </p:nvSpPr>
          <p:spPr bwMode="auto">
            <a:xfrm>
              <a:off x="6577885" y="3065315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9" name="Rectangle 31"/>
            <p:cNvSpPr>
              <a:spLocks noChangeArrowheads="1"/>
            </p:cNvSpPr>
            <p:nvPr/>
          </p:nvSpPr>
          <p:spPr bwMode="auto">
            <a:xfrm>
              <a:off x="6621240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50" name="Rectangle 31"/>
            <p:cNvSpPr>
              <a:spLocks noChangeArrowheads="1"/>
            </p:cNvSpPr>
            <p:nvPr/>
          </p:nvSpPr>
          <p:spPr bwMode="auto">
            <a:xfrm>
              <a:off x="6670723" y="2607131"/>
              <a:ext cx="193706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51" name="Rectangle 31"/>
            <p:cNvSpPr>
              <a:spLocks noChangeArrowheads="1"/>
            </p:cNvSpPr>
            <p:nvPr/>
          </p:nvSpPr>
          <p:spPr bwMode="auto">
            <a:xfrm>
              <a:off x="6866140" y="3065315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52" name="Rectangle 31"/>
            <p:cNvSpPr>
              <a:spLocks noChangeArrowheads="1"/>
            </p:cNvSpPr>
            <p:nvPr/>
          </p:nvSpPr>
          <p:spPr bwMode="auto">
            <a:xfrm>
              <a:off x="6914048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625329" y="3520466"/>
              <a:ext cx="2387536" cy="381000"/>
              <a:chOff x="4625329" y="3520466"/>
              <a:chExt cx="2387536" cy="381000"/>
            </a:xfrm>
          </p:grpSpPr>
          <p:sp>
            <p:nvSpPr>
              <p:cNvPr id="369" name="Rectangle 31"/>
              <p:cNvSpPr>
                <a:spLocks noChangeArrowheads="1"/>
              </p:cNvSpPr>
              <p:nvPr/>
            </p:nvSpPr>
            <p:spPr bwMode="auto">
              <a:xfrm>
                <a:off x="4625329" y="3520466"/>
                <a:ext cx="2387536" cy="38100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 w="12700">
                    <a:solidFill>
                      <a:srgbClr val="FF9933"/>
                    </a:solidFill>
                  </a:ln>
                  <a:solidFill>
                    <a:srgbClr val="FF9933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4627780" y="3520466"/>
                <a:ext cx="2174620" cy="381000"/>
                <a:chOff x="4627780" y="3520439"/>
                <a:chExt cx="2174620" cy="381000"/>
              </a:xfrm>
            </p:grpSpPr>
            <p:sp>
              <p:nvSpPr>
                <p:cNvPr id="371" name="Rectangle 31"/>
                <p:cNvSpPr>
                  <a:spLocks noChangeArrowheads="1"/>
                </p:cNvSpPr>
                <p:nvPr/>
              </p:nvSpPr>
              <p:spPr bwMode="auto">
                <a:xfrm>
                  <a:off x="4627780" y="3520439"/>
                  <a:ext cx="134208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72" name="Rectangle 31"/>
                <p:cNvSpPr>
                  <a:spLocks noChangeArrowheads="1"/>
                </p:cNvSpPr>
                <p:nvPr/>
              </p:nvSpPr>
              <p:spPr bwMode="auto">
                <a:xfrm>
                  <a:off x="4910004" y="3520439"/>
                  <a:ext cx="134208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73" name="Rectangle 31"/>
                <p:cNvSpPr>
                  <a:spLocks noChangeArrowheads="1"/>
                </p:cNvSpPr>
                <p:nvPr/>
              </p:nvSpPr>
              <p:spPr bwMode="auto">
                <a:xfrm>
                  <a:off x="5206722" y="3520439"/>
                  <a:ext cx="134208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74" name="Rectangle 31"/>
                <p:cNvSpPr>
                  <a:spLocks noChangeArrowheads="1"/>
                </p:cNvSpPr>
                <p:nvPr/>
              </p:nvSpPr>
              <p:spPr bwMode="auto">
                <a:xfrm>
                  <a:off x="5506117" y="3520439"/>
                  <a:ext cx="134208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75" name="Rectangle 31"/>
                <p:cNvSpPr>
                  <a:spLocks noChangeArrowheads="1"/>
                </p:cNvSpPr>
                <p:nvPr/>
              </p:nvSpPr>
              <p:spPr bwMode="auto">
                <a:xfrm>
                  <a:off x="5788341" y="3520439"/>
                  <a:ext cx="134208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76" name="Rectangle 31"/>
                <p:cNvSpPr>
                  <a:spLocks noChangeArrowheads="1"/>
                </p:cNvSpPr>
                <p:nvPr/>
              </p:nvSpPr>
              <p:spPr bwMode="auto">
                <a:xfrm>
                  <a:off x="6085059" y="3520439"/>
                  <a:ext cx="134208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77" name="Rectangle 31"/>
                <p:cNvSpPr>
                  <a:spLocks noChangeArrowheads="1"/>
                </p:cNvSpPr>
                <p:nvPr/>
              </p:nvSpPr>
              <p:spPr bwMode="auto">
                <a:xfrm>
                  <a:off x="6668192" y="3520439"/>
                  <a:ext cx="134208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78" name="Rectangle 31"/>
                <p:cNvSpPr>
                  <a:spLocks noChangeArrowheads="1"/>
                </p:cNvSpPr>
                <p:nvPr/>
              </p:nvSpPr>
              <p:spPr bwMode="auto">
                <a:xfrm>
                  <a:off x="6384178" y="3520439"/>
                  <a:ext cx="134208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</p:grpSp>
        <p:sp>
          <p:nvSpPr>
            <p:cNvPr id="354" name="Line 5"/>
            <p:cNvSpPr>
              <a:spLocks noChangeShapeType="1"/>
            </p:cNvSpPr>
            <p:nvPr/>
          </p:nvSpPr>
          <p:spPr bwMode="auto">
            <a:xfrm flipV="1">
              <a:off x="4350579" y="2325969"/>
              <a:ext cx="27259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355" name="Rectangle 31"/>
            <p:cNvSpPr>
              <a:spLocks noChangeArrowheads="1"/>
            </p:cNvSpPr>
            <p:nvPr/>
          </p:nvSpPr>
          <p:spPr bwMode="auto">
            <a:xfrm>
              <a:off x="7018171" y="3059328"/>
              <a:ext cx="438525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56" name="Line 5"/>
            <p:cNvSpPr>
              <a:spLocks noChangeShapeType="1"/>
            </p:cNvSpPr>
            <p:nvPr/>
          </p:nvSpPr>
          <p:spPr bwMode="auto">
            <a:xfrm>
              <a:off x="6893308" y="2325969"/>
              <a:ext cx="1358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cxnSp>
          <p:nvCxnSpPr>
            <p:cNvPr id="357" name="Straight Connector 356"/>
            <p:cNvCxnSpPr>
              <a:stCxn id="328" idx="3"/>
              <a:endCxn id="383" idx="3"/>
            </p:cNvCxnSpPr>
            <p:nvPr/>
          </p:nvCxnSpPr>
          <p:spPr bwMode="auto">
            <a:xfrm>
              <a:off x="4625990" y="2325969"/>
              <a:ext cx="0" cy="1384997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8" name="Straight Connector 357"/>
            <p:cNvCxnSpPr>
              <a:endCxn id="379" idx="1"/>
            </p:cNvCxnSpPr>
            <p:nvPr/>
          </p:nvCxnSpPr>
          <p:spPr bwMode="auto">
            <a:xfrm flipH="1">
              <a:off x="7013193" y="2328699"/>
              <a:ext cx="9868" cy="1382267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9" name="Rectangle 31"/>
            <p:cNvSpPr>
              <a:spLocks noChangeArrowheads="1"/>
            </p:cNvSpPr>
            <p:nvPr/>
          </p:nvSpPr>
          <p:spPr bwMode="auto">
            <a:xfrm>
              <a:off x="7461626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0" name="Rectangle 31"/>
            <p:cNvSpPr>
              <a:spLocks noChangeArrowheads="1"/>
            </p:cNvSpPr>
            <p:nvPr/>
          </p:nvSpPr>
          <p:spPr bwMode="auto">
            <a:xfrm>
              <a:off x="7516943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1" name="Rectangle 31"/>
            <p:cNvSpPr>
              <a:spLocks noChangeArrowheads="1"/>
            </p:cNvSpPr>
            <p:nvPr/>
          </p:nvSpPr>
          <p:spPr bwMode="auto">
            <a:xfrm>
              <a:off x="7562662" y="3059328"/>
              <a:ext cx="450303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2" name="Rectangle 31"/>
            <p:cNvSpPr>
              <a:spLocks noChangeArrowheads="1"/>
            </p:cNvSpPr>
            <p:nvPr/>
          </p:nvSpPr>
          <p:spPr bwMode="auto">
            <a:xfrm>
              <a:off x="8012442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3" name="Rectangle 31"/>
            <p:cNvSpPr>
              <a:spLocks noChangeArrowheads="1"/>
            </p:cNvSpPr>
            <p:nvPr/>
          </p:nvSpPr>
          <p:spPr bwMode="auto">
            <a:xfrm>
              <a:off x="8067759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4" name="Rectangle 31"/>
            <p:cNvSpPr>
              <a:spLocks noChangeArrowheads="1"/>
            </p:cNvSpPr>
            <p:nvPr/>
          </p:nvSpPr>
          <p:spPr bwMode="auto">
            <a:xfrm>
              <a:off x="8113478" y="3059328"/>
              <a:ext cx="450303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5" name="Rectangle 31"/>
            <p:cNvSpPr>
              <a:spLocks noChangeArrowheads="1"/>
            </p:cNvSpPr>
            <p:nvPr/>
          </p:nvSpPr>
          <p:spPr bwMode="auto">
            <a:xfrm>
              <a:off x="8568892" y="213708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6" name="Rectangle 31"/>
            <p:cNvSpPr>
              <a:spLocks noChangeArrowheads="1"/>
            </p:cNvSpPr>
            <p:nvPr/>
          </p:nvSpPr>
          <p:spPr bwMode="auto">
            <a:xfrm>
              <a:off x="8624209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7" name="Rectangle 31"/>
            <p:cNvSpPr>
              <a:spLocks noChangeArrowheads="1"/>
            </p:cNvSpPr>
            <p:nvPr/>
          </p:nvSpPr>
          <p:spPr bwMode="auto">
            <a:xfrm>
              <a:off x="8669929" y="3059328"/>
              <a:ext cx="366796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8" name="Rectangle 31"/>
            <p:cNvSpPr>
              <a:spLocks noChangeArrowheads="1"/>
            </p:cNvSpPr>
            <p:nvPr/>
          </p:nvSpPr>
          <p:spPr bwMode="auto">
            <a:xfrm>
              <a:off x="8669417" y="3520466"/>
              <a:ext cx="367307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07746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474186"/>
            <a:ext cx="11592653" cy="432000"/>
          </a:xfrm>
        </p:spPr>
        <p:txBody>
          <a:bodyPr>
            <a:normAutofit fontScale="90000"/>
          </a:bodyPr>
          <a:lstStyle/>
          <a:p>
            <a:r>
              <a:rPr lang="en-US" sz="3730" baseline="0" dirty="0">
                <a:solidFill>
                  <a:schemeClr val="accent1">
                    <a:lumMod val="75000"/>
                  </a:schemeClr>
                </a:solidFill>
                <a:effectLst/>
              </a:rPr>
              <a:t>Scheduling Challenge</a:t>
            </a:r>
            <a:endParaRPr lang="en-US" sz="373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1344000"/>
            <a:ext cx="10919000" cy="5184000"/>
          </a:xfrm>
        </p:spPr>
        <p:txBody>
          <a:bodyPr numCol="1"/>
          <a:lstStyle/>
          <a:p>
            <a:r>
              <a:rPr lang="en-US" dirty="0"/>
              <a:t>Typical embedded system has multiple activities which must be managed</a:t>
            </a:r>
          </a:p>
          <a:p>
            <a:pPr lvl="1"/>
            <a:r>
              <a:rPr lang="en-US" dirty="0"/>
              <a:t>Some performed by peripheral hardware, others performed by software on CPU</a:t>
            </a:r>
          </a:p>
          <a:p>
            <a:r>
              <a:rPr lang="en-US" dirty="0"/>
              <a:t>These activities have timing requirements, some more critical than others</a:t>
            </a:r>
          </a:p>
          <a:p>
            <a:pPr lvl="1"/>
            <a:r>
              <a:rPr lang="en-US" dirty="0"/>
              <a:t>Example: reading switches, scanning LEDs</a:t>
            </a:r>
          </a:p>
          <a:p>
            <a:r>
              <a:rPr lang="en-US" dirty="0"/>
              <a:t>We want to make one CPU core </a:t>
            </a:r>
            <a:r>
              <a:rPr lang="en-US" b="1" i="1" dirty="0"/>
              <a:t>appear</a:t>
            </a:r>
            <a:r>
              <a:rPr lang="en-US" dirty="0"/>
              <a:t> to do many things </a:t>
            </a:r>
            <a:r>
              <a:rPr lang="en-US" b="1" i="1" dirty="0"/>
              <a:t>concurrently</a:t>
            </a:r>
            <a:r>
              <a:rPr lang="en-US" dirty="0"/>
              <a:t> (at the same time)</a:t>
            </a:r>
          </a:p>
          <a:p>
            <a:pPr lvl="1"/>
            <a:r>
              <a:rPr lang="en-US" dirty="0"/>
              <a:t>Even with a multicore processor, we have more software activities than processor cores</a:t>
            </a:r>
          </a:p>
          <a:p>
            <a:r>
              <a:rPr lang="en-US" dirty="0"/>
              <a:t>How do we share the CPU’s time among the software activities? How do we simulate concurrency among software activities?</a:t>
            </a:r>
          </a:p>
          <a:p>
            <a:pPr marL="234892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 How do we perform task scheduling?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to share the CPU’s time among multiple software activities</a:t>
            </a:r>
          </a:p>
        </p:txBody>
      </p:sp>
    </p:spTree>
    <p:extLst>
      <p:ext uri="{BB962C8B-B14F-4D97-AF65-F5344CB8AC3E}">
        <p14:creationId xmlns:p14="http://schemas.microsoft.com/office/powerpoint/2010/main" val="423918815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Hardware to Save CPU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1344000"/>
            <a:ext cx="5304020" cy="5184000"/>
          </a:xfrm>
        </p:spPr>
        <p:txBody>
          <a:bodyPr/>
          <a:lstStyle/>
          <a:p>
            <a:r>
              <a:rPr lang="en-US" dirty="0"/>
              <a:t>Delay function uses busy-wait </a:t>
            </a:r>
            <a:br>
              <a:rPr lang="en-US" dirty="0"/>
            </a:br>
            <a:r>
              <a:rPr lang="en-US" dirty="0"/>
              <a:t>loop to delay program for fixed </a:t>
            </a:r>
            <a:br>
              <a:rPr lang="en-US" dirty="0"/>
            </a:br>
            <a:r>
              <a:rPr lang="en-US" dirty="0"/>
              <a:t>amount of time</a:t>
            </a:r>
          </a:p>
          <a:p>
            <a:r>
              <a:rPr lang="en-US" dirty="0"/>
              <a:t>Improvement:</a:t>
            </a:r>
          </a:p>
          <a:p>
            <a:pPr lvl="1"/>
            <a:r>
              <a:rPr lang="en-US" dirty="0"/>
              <a:t>Use hardware timer to track that time</a:t>
            </a:r>
          </a:p>
          <a:p>
            <a:pPr lvl="1"/>
            <a:r>
              <a:rPr lang="en-US" dirty="0"/>
              <a:t>Software can poll that timer to determine if time delay is over</a:t>
            </a:r>
          </a:p>
          <a:p>
            <a:pPr lvl="1"/>
            <a:r>
              <a:rPr lang="en-US" dirty="0"/>
              <a:t>Poll timer periodically, based on acceptable overhead and required timing precision  </a:t>
            </a:r>
          </a:p>
          <a:p>
            <a:pPr lvl="2"/>
            <a:r>
              <a:rPr lang="en-US" dirty="0"/>
              <a:t>More frequent polling: more software overhead, less timing error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873071" y="1344000"/>
            <a:ext cx="7062750" cy="4754830"/>
            <a:chOff x="895350" y="1600218"/>
            <a:chExt cx="7062750" cy="4754830"/>
          </a:xfrm>
        </p:grpSpPr>
        <p:cxnSp>
          <p:nvCxnSpPr>
            <p:cNvPr id="6" name="Straight Arrow Connector 5"/>
            <p:cNvCxnSpPr>
              <a:stCxn id="21" idx="6"/>
              <a:endCxn id="22" idx="2"/>
            </p:cNvCxnSpPr>
            <p:nvPr/>
          </p:nvCxnSpPr>
          <p:spPr bwMode="auto">
            <a:xfrm flipV="1">
              <a:off x="3197558" y="2377450"/>
              <a:ext cx="825808" cy="1"/>
            </a:xfrm>
            <a:prstGeom prst="straightConnector1">
              <a:avLst/>
            </a:prstGeom>
            <a:solidFill>
              <a:srgbClr val="FFCC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 bwMode="auto">
            <a:xfrm flipH="1">
              <a:off x="6492220" y="3039906"/>
              <a:ext cx="274316" cy="389094"/>
            </a:xfrm>
            <a:prstGeom prst="straightConnector1">
              <a:avLst/>
            </a:prstGeom>
            <a:solidFill>
              <a:srgbClr val="FFCC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V="1">
              <a:off x="5577829" y="2396459"/>
              <a:ext cx="825808" cy="1"/>
            </a:xfrm>
            <a:prstGeom prst="straightConnector1">
              <a:avLst/>
            </a:prstGeom>
            <a:solidFill>
              <a:srgbClr val="FFCC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9" name="Straight Arrow Connector 8"/>
            <p:cNvCxnSpPr>
              <a:endCxn id="19" idx="7"/>
            </p:cNvCxnSpPr>
            <p:nvPr/>
          </p:nvCxnSpPr>
          <p:spPr bwMode="auto">
            <a:xfrm flipH="1">
              <a:off x="5350183" y="4709146"/>
              <a:ext cx="272414" cy="319085"/>
            </a:xfrm>
            <a:prstGeom prst="straightConnector1">
              <a:avLst/>
            </a:prstGeom>
            <a:solidFill>
              <a:srgbClr val="FFCC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0" name="Straight Arrow Connector 9"/>
            <p:cNvCxnSpPr>
              <a:stCxn id="19" idx="1"/>
              <a:endCxn id="20" idx="5"/>
            </p:cNvCxnSpPr>
            <p:nvPr/>
          </p:nvCxnSpPr>
          <p:spPr bwMode="auto">
            <a:xfrm flipH="1" flipV="1">
              <a:off x="3978598" y="4664378"/>
              <a:ext cx="272414" cy="363853"/>
            </a:xfrm>
            <a:prstGeom prst="straightConnector1">
              <a:avLst/>
            </a:prstGeom>
            <a:solidFill>
              <a:srgbClr val="FFCC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2743221" y="3063244"/>
              <a:ext cx="339563" cy="438414"/>
            </a:xfrm>
            <a:prstGeom prst="straightConnector1">
              <a:avLst/>
            </a:prstGeom>
            <a:solidFill>
              <a:srgbClr val="FFCC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5577829" y="2099111"/>
              <a:ext cx="9877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Time-Out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19342" y="4892024"/>
              <a:ext cx="9877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Time-Out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09470" y="3041780"/>
              <a:ext cx="9877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Time-Out</a:t>
              </a:r>
            </a:p>
          </p:txBody>
        </p:sp>
        <p:cxnSp>
          <p:nvCxnSpPr>
            <p:cNvPr id="15" name="Straight Arrow Connector 14"/>
            <p:cNvCxnSpPr>
              <a:endCxn id="21" idx="2"/>
            </p:cNvCxnSpPr>
            <p:nvPr/>
          </p:nvCxnSpPr>
          <p:spPr bwMode="auto">
            <a:xfrm>
              <a:off x="895350" y="2376488"/>
              <a:ext cx="747745" cy="963"/>
            </a:xfrm>
            <a:prstGeom prst="straightConnector1">
              <a:avLst/>
            </a:prstGeom>
            <a:solidFill>
              <a:srgbClr val="FFCC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964894" y="2116157"/>
              <a:ext cx="6575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Reset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6403637" y="1600218"/>
              <a:ext cx="1554463" cy="155446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ST_GREEN</a:t>
              </a: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303512" y="3337561"/>
              <a:ext cx="1554463" cy="155446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ST_GREEN_WAIT</a:t>
              </a: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023366" y="4800585"/>
              <a:ext cx="1554463" cy="155446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ST_BLUE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651781" y="3337561"/>
              <a:ext cx="1554463" cy="155446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ST_BLUE_ WAIT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43095" y="1600219"/>
              <a:ext cx="1554463" cy="155446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ST_RED</a:t>
              </a: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4023366" y="1600218"/>
              <a:ext cx="1554463" cy="1554463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ST_RED_ WAIT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101154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D1BB-81A7-4B3E-8C3E-E75FC4E9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6" name="Content Placeholder 5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832CF955-1901-4164-B31A-13C17EFED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89" y="668580"/>
            <a:ext cx="11727064" cy="58912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1576F-2A31-45F3-A0FD-D32462915E5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31971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Task_Flash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flipV="1">
            <a:off x="710884" y="2234887"/>
            <a:ext cx="14784929" cy="4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845430"/>
              </p:ext>
            </p:extLst>
          </p:nvPr>
        </p:nvGraphicFramePr>
        <p:xfrm>
          <a:off x="384000" y="932581"/>
          <a:ext cx="8050631" cy="5796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0" name="Document" r:id="rId3" imgW="5940848" imgH="4264545" progId="Word.OpenDocumentText.12">
                  <p:embed/>
                </p:oleObj>
              </mc:Choice>
              <mc:Fallback>
                <p:oleObj name="Document" r:id="rId3" imgW="5940848" imgH="4264545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00" y="932581"/>
                        <a:ext cx="8050631" cy="57964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"/>
          <a:stretch/>
        </p:blipFill>
        <p:spPr bwMode="auto">
          <a:xfrm>
            <a:off x="7309721" y="452580"/>
            <a:ext cx="4993816" cy="9305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310087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 Schedule with FSM and HW Timer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4423964"/>
            <a:ext cx="11520000" cy="2104035"/>
          </a:xfrm>
        </p:spPr>
        <p:txBody>
          <a:bodyPr/>
          <a:lstStyle/>
          <a:p>
            <a:r>
              <a:rPr lang="en-US" dirty="0">
                <a:latin typeface="+mn-lt"/>
              </a:rPr>
              <a:t>All waiting states execute and return very quickly now</a:t>
            </a:r>
          </a:p>
          <a:p>
            <a:r>
              <a:rPr lang="en-US" dirty="0"/>
              <a:t>Scheduler runs much more frequently</a:t>
            </a:r>
          </a:p>
          <a:p>
            <a:r>
              <a:rPr lang="en-US" dirty="0">
                <a:latin typeface="+mn-lt"/>
              </a:rPr>
              <a:t>Max. delay = </a:t>
            </a:r>
            <a:r>
              <a:rPr lang="en-US" dirty="0">
                <a:latin typeface="Symbol" panose="05050102010706020507" pitchFamily="18" charset="2"/>
              </a:rPr>
              <a:t>S </a:t>
            </a:r>
            <a:r>
              <a:rPr lang="en-US" dirty="0" err="1"/>
              <a:t>T</a:t>
            </a:r>
            <a:r>
              <a:rPr lang="en-US" baseline="-25000" dirty="0" err="1"/>
              <a:t>Task_State</a:t>
            </a:r>
            <a:r>
              <a:rPr lang="en-US" dirty="0" err="1"/>
              <a:t>N</a:t>
            </a:r>
            <a:r>
              <a:rPr lang="en-US" baseline="-25000" dirty="0" err="1"/>
              <a:t>Task</a:t>
            </a:r>
            <a:endParaRPr lang="en-US" baseline="-25000" dirty="0"/>
          </a:p>
          <a:p>
            <a:r>
              <a:rPr lang="en-US" dirty="0"/>
              <a:t>Use logic analyzer to see how often scheduler runs. About 200 kHz, period &lt; 5 µs</a:t>
            </a:r>
          </a:p>
          <a:p>
            <a:endParaRPr lang="en-US" baseline="-25000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V5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94697" y="1679978"/>
            <a:ext cx="8913728" cy="2676845"/>
            <a:chOff x="127897" y="1693680"/>
            <a:chExt cx="8913728" cy="2676845"/>
          </a:xfrm>
        </p:grpSpPr>
        <p:sp>
          <p:nvSpPr>
            <p:cNvPr id="6" name="Rectangle 5"/>
            <p:cNvSpPr/>
            <p:nvPr/>
          </p:nvSpPr>
          <p:spPr bwMode="auto">
            <a:xfrm>
              <a:off x="1831642" y="1696457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831642" y="2139366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831642" y="2604061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831641" y="3063225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831641" y="3522309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823732" y="3984526"/>
              <a:ext cx="7205083" cy="385999"/>
              <a:chOff x="1111884" y="2602558"/>
              <a:chExt cx="7205083" cy="385999"/>
            </a:xfrm>
          </p:grpSpPr>
          <p:sp>
            <p:nvSpPr>
              <p:cNvPr id="194" name="Line 5"/>
              <p:cNvSpPr>
                <a:spLocks noChangeShapeType="1"/>
              </p:cNvSpPr>
              <p:nvPr/>
            </p:nvSpPr>
            <p:spPr bwMode="auto">
              <a:xfrm>
                <a:off x="1111884" y="2602558"/>
                <a:ext cx="7205083" cy="0"/>
              </a:xfrm>
              <a:prstGeom prst="line">
                <a:avLst/>
              </a:prstGeom>
              <a:noFill/>
              <a:ln w="28575">
                <a:solidFill>
                  <a:srgbClr val="1D315B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95" name="Text Box 7"/>
              <p:cNvSpPr txBox="1">
                <a:spLocks noChangeArrowheads="1"/>
              </p:cNvSpPr>
              <p:nvPr/>
            </p:nvSpPr>
            <p:spPr bwMode="auto">
              <a:xfrm>
                <a:off x="4101737" y="2619225"/>
                <a:ext cx="69557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Time</a:t>
                </a:r>
              </a:p>
            </p:txBody>
          </p:sp>
        </p:grpSp>
        <p:sp>
          <p:nvSpPr>
            <p:cNvPr id="12" name="Rectangle 31"/>
            <p:cNvSpPr>
              <a:spLocks noChangeArrowheads="1"/>
            </p:cNvSpPr>
            <p:nvPr/>
          </p:nvSpPr>
          <p:spPr bwMode="auto">
            <a:xfrm>
              <a:off x="4385604" y="1693680"/>
              <a:ext cx="2542729" cy="381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Switch 1 pressed</a:t>
              </a:r>
            </a:p>
          </p:txBody>
        </p:sp>
        <p:sp>
          <p:nvSpPr>
            <p:cNvPr id="13" name="Rectangle 31"/>
            <p:cNvSpPr>
              <a:spLocks noChangeArrowheads="1"/>
            </p:cNvSpPr>
            <p:nvPr/>
          </p:nvSpPr>
          <p:spPr bwMode="auto">
            <a:xfrm>
              <a:off x="1930589" y="3519392"/>
              <a:ext cx="575618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14" name="Rectangle 31"/>
            <p:cNvSpPr>
              <a:spLocks noChangeArrowheads="1"/>
            </p:cNvSpPr>
            <p:nvPr/>
          </p:nvSpPr>
          <p:spPr bwMode="auto">
            <a:xfrm>
              <a:off x="2506206" y="3519392"/>
              <a:ext cx="575219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15" name="Rectangle 31"/>
            <p:cNvSpPr>
              <a:spLocks noChangeArrowheads="1"/>
            </p:cNvSpPr>
            <p:nvPr/>
          </p:nvSpPr>
          <p:spPr bwMode="auto">
            <a:xfrm>
              <a:off x="3081424" y="3519392"/>
              <a:ext cx="571851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27897" y="3063474"/>
              <a:ext cx="1292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Task_RGB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127897" y="1693680"/>
              <a:ext cx="15568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Switch Inputs</a:t>
              </a:r>
            </a:p>
          </p:txBody>
        </p:sp>
        <p:cxnSp>
          <p:nvCxnSpPr>
            <p:cNvPr id="18" name="Straight Connector 17"/>
            <p:cNvCxnSpPr>
              <a:stCxn id="12" idx="1"/>
            </p:cNvCxnSpPr>
            <p:nvPr/>
          </p:nvCxnSpPr>
          <p:spPr bwMode="auto">
            <a:xfrm>
              <a:off x="4385604" y="1884180"/>
              <a:ext cx="383" cy="582646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127897" y="2605865"/>
              <a:ext cx="13561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Task_Flash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127897" y="3552755"/>
              <a:ext cx="13901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LED Output</a:t>
              </a:r>
            </a:p>
          </p:txBody>
        </p:sp>
        <p:sp>
          <p:nvSpPr>
            <p:cNvPr id="21" name="Rectangle 31"/>
            <p:cNvSpPr>
              <a:spLocks noChangeArrowheads="1"/>
            </p:cNvSpPr>
            <p:nvPr/>
          </p:nvSpPr>
          <p:spPr bwMode="auto">
            <a:xfrm>
              <a:off x="1828489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2" name="Rectangle 31"/>
            <p:cNvSpPr>
              <a:spLocks noChangeArrowheads="1"/>
            </p:cNvSpPr>
            <p:nvPr/>
          </p:nvSpPr>
          <p:spPr bwMode="auto">
            <a:xfrm>
              <a:off x="1883806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1929525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127897" y="2051157"/>
              <a:ext cx="146094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Task_Read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</a:b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_Switches</a:t>
              </a: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6928333" y="1835966"/>
              <a:ext cx="0" cy="588480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Rectangle 31"/>
            <p:cNvSpPr>
              <a:spLocks noChangeArrowheads="1"/>
            </p:cNvSpPr>
            <p:nvPr/>
          </p:nvSpPr>
          <p:spPr bwMode="auto">
            <a:xfrm>
              <a:off x="3653275" y="3519392"/>
              <a:ext cx="576442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4229717" y="3519392"/>
              <a:ext cx="248257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7685483" y="3519392"/>
              <a:ext cx="573931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8263435" y="3519392"/>
              <a:ext cx="569980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4475882" y="3519392"/>
              <a:ext cx="2626750" cy="381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 w="12700">
                  <a:solidFill>
                    <a:srgbClr val="FF9933"/>
                  </a:solidFill>
                </a:ln>
                <a:solidFill>
                  <a:srgbClr val="FF9933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480518" y="3519392"/>
              <a:ext cx="2151315" cy="381000"/>
              <a:chOff x="4627779" y="3520439"/>
              <a:chExt cx="2151315" cy="381000"/>
            </a:xfrm>
          </p:grpSpPr>
          <p:sp>
            <p:nvSpPr>
              <p:cNvPr id="186" name="Rectangle 31"/>
              <p:cNvSpPr>
                <a:spLocks noChangeArrowheads="1"/>
              </p:cNvSpPr>
              <p:nvPr/>
            </p:nvSpPr>
            <p:spPr bwMode="auto">
              <a:xfrm>
                <a:off x="4627779" y="3520439"/>
                <a:ext cx="143033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7" name="Rectangle 31"/>
              <p:cNvSpPr>
                <a:spLocks noChangeArrowheads="1"/>
              </p:cNvSpPr>
              <p:nvPr/>
            </p:nvSpPr>
            <p:spPr bwMode="auto">
              <a:xfrm>
                <a:off x="4905927" y="3520439"/>
                <a:ext cx="146775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8" name="Rectangle 31"/>
              <p:cNvSpPr>
                <a:spLocks noChangeArrowheads="1"/>
              </p:cNvSpPr>
              <p:nvPr/>
            </p:nvSpPr>
            <p:spPr bwMode="auto">
              <a:xfrm>
                <a:off x="5200718" y="3520439"/>
                <a:ext cx="139964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9" name="Rectangle 31"/>
              <p:cNvSpPr>
                <a:spLocks noChangeArrowheads="1"/>
              </p:cNvSpPr>
              <p:nvPr/>
            </p:nvSpPr>
            <p:spPr bwMode="auto">
              <a:xfrm>
                <a:off x="5483071" y="3520439"/>
                <a:ext cx="144109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90" name="Rectangle 31"/>
              <p:cNvSpPr>
                <a:spLocks noChangeArrowheads="1"/>
              </p:cNvSpPr>
              <p:nvPr/>
            </p:nvSpPr>
            <p:spPr bwMode="auto">
              <a:xfrm>
                <a:off x="5769481" y="3520439"/>
                <a:ext cx="145680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91" name="Rectangle 31"/>
              <p:cNvSpPr>
                <a:spLocks noChangeArrowheads="1"/>
              </p:cNvSpPr>
              <p:nvPr/>
            </p:nvSpPr>
            <p:spPr bwMode="auto">
              <a:xfrm>
                <a:off x="6059618" y="3520439"/>
                <a:ext cx="143523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92" name="Rectangle 31"/>
              <p:cNvSpPr>
                <a:spLocks noChangeArrowheads="1"/>
              </p:cNvSpPr>
              <p:nvPr/>
            </p:nvSpPr>
            <p:spPr bwMode="auto">
              <a:xfrm>
                <a:off x="6644250" y="3520439"/>
                <a:ext cx="134844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93" name="Rectangle 31"/>
              <p:cNvSpPr>
                <a:spLocks noChangeArrowheads="1"/>
              </p:cNvSpPr>
              <p:nvPr/>
            </p:nvSpPr>
            <p:spPr bwMode="auto">
              <a:xfrm>
                <a:off x="6345530" y="3520439"/>
                <a:ext cx="143915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7102633" y="3519392"/>
              <a:ext cx="58285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970495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025812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2071531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2119259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2174576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8" name="Rectangle 31"/>
            <p:cNvSpPr>
              <a:spLocks noChangeArrowheads="1"/>
            </p:cNvSpPr>
            <p:nvPr/>
          </p:nvSpPr>
          <p:spPr bwMode="auto">
            <a:xfrm>
              <a:off x="2220295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2261648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0" name="Rectangle 31"/>
            <p:cNvSpPr>
              <a:spLocks noChangeArrowheads="1"/>
            </p:cNvSpPr>
            <p:nvPr/>
          </p:nvSpPr>
          <p:spPr bwMode="auto">
            <a:xfrm>
              <a:off x="2316965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2362684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2405171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3" name="Rectangle 31"/>
            <p:cNvSpPr>
              <a:spLocks noChangeArrowheads="1"/>
            </p:cNvSpPr>
            <p:nvPr/>
          </p:nvSpPr>
          <p:spPr bwMode="auto">
            <a:xfrm>
              <a:off x="2460488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4" name="Rectangle 31"/>
            <p:cNvSpPr>
              <a:spLocks noChangeArrowheads="1"/>
            </p:cNvSpPr>
            <p:nvPr/>
          </p:nvSpPr>
          <p:spPr bwMode="auto">
            <a:xfrm>
              <a:off x="2506207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2547231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6" name="Rectangle 31"/>
            <p:cNvSpPr>
              <a:spLocks noChangeArrowheads="1"/>
            </p:cNvSpPr>
            <p:nvPr/>
          </p:nvSpPr>
          <p:spPr bwMode="auto">
            <a:xfrm>
              <a:off x="2602548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7" name="Rectangle 31"/>
            <p:cNvSpPr>
              <a:spLocks noChangeArrowheads="1"/>
            </p:cNvSpPr>
            <p:nvPr/>
          </p:nvSpPr>
          <p:spPr bwMode="auto">
            <a:xfrm>
              <a:off x="2648267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8" name="Rectangle 31"/>
            <p:cNvSpPr>
              <a:spLocks noChangeArrowheads="1"/>
            </p:cNvSpPr>
            <p:nvPr/>
          </p:nvSpPr>
          <p:spPr bwMode="auto">
            <a:xfrm>
              <a:off x="2689237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9" name="Rectangle 31"/>
            <p:cNvSpPr>
              <a:spLocks noChangeArrowheads="1"/>
            </p:cNvSpPr>
            <p:nvPr/>
          </p:nvSpPr>
          <p:spPr bwMode="auto">
            <a:xfrm>
              <a:off x="2744554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" name="Rectangle 31"/>
            <p:cNvSpPr>
              <a:spLocks noChangeArrowheads="1"/>
            </p:cNvSpPr>
            <p:nvPr/>
          </p:nvSpPr>
          <p:spPr bwMode="auto">
            <a:xfrm>
              <a:off x="2790273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1" name="Rectangle 31"/>
            <p:cNvSpPr>
              <a:spLocks noChangeArrowheads="1"/>
            </p:cNvSpPr>
            <p:nvPr/>
          </p:nvSpPr>
          <p:spPr bwMode="auto">
            <a:xfrm>
              <a:off x="2838001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2" name="Rectangle 31"/>
            <p:cNvSpPr>
              <a:spLocks noChangeArrowheads="1"/>
            </p:cNvSpPr>
            <p:nvPr/>
          </p:nvSpPr>
          <p:spPr bwMode="auto">
            <a:xfrm>
              <a:off x="2893318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3" name="Rectangle 31"/>
            <p:cNvSpPr>
              <a:spLocks noChangeArrowheads="1"/>
            </p:cNvSpPr>
            <p:nvPr/>
          </p:nvSpPr>
          <p:spPr bwMode="auto">
            <a:xfrm>
              <a:off x="2939037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" name="Rectangle 31"/>
            <p:cNvSpPr>
              <a:spLocks noChangeArrowheads="1"/>
            </p:cNvSpPr>
            <p:nvPr/>
          </p:nvSpPr>
          <p:spPr bwMode="auto">
            <a:xfrm>
              <a:off x="2980390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5" name="Rectangle 31"/>
            <p:cNvSpPr>
              <a:spLocks noChangeArrowheads="1"/>
            </p:cNvSpPr>
            <p:nvPr/>
          </p:nvSpPr>
          <p:spPr bwMode="auto">
            <a:xfrm>
              <a:off x="3035707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6" name="Rectangle 31"/>
            <p:cNvSpPr>
              <a:spLocks noChangeArrowheads="1"/>
            </p:cNvSpPr>
            <p:nvPr/>
          </p:nvSpPr>
          <p:spPr bwMode="auto">
            <a:xfrm>
              <a:off x="3081426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" name="Rectangle 31"/>
            <p:cNvSpPr>
              <a:spLocks noChangeArrowheads="1"/>
            </p:cNvSpPr>
            <p:nvPr/>
          </p:nvSpPr>
          <p:spPr bwMode="auto">
            <a:xfrm>
              <a:off x="3123913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" name="Rectangle 31"/>
            <p:cNvSpPr>
              <a:spLocks noChangeArrowheads="1"/>
            </p:cNvSpPr>
            <p:nvPr/>
          </p:nvSpPr>
          <p:spPr bwMode="auto">
            <a:xfrm>
              <a:off x="3179230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9" name="Rectangle 31"/>
            <p:cNvSpPr>
              <a:spLocks noChangeArrowheads="1"/>
            </p:cNvSpPr>
            <p:nvPr/>
          </p:nvSpPr>
          <p:spPr bwMode="auto">
            <a:xfrm>
              <a:off x="3224949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0" name="Rectangle 31"/>
            <p:cNvSpPr>
              <a:spLocks noChangeArrowheads="1"/>
            </p:cNvSpPr>
            <p:nvPr/>
          </p:nvSpPr>
          <p:spPr bwMode="auto">
            <a:xfrm>
              <a:off x="3267637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1" name="Rectangle 31"/>
            <p:cNvSpPr>
              <a:spLocks noChangeArrowheads="1"/>
            </p:cNvSpPr>
            <p:nvPr/>
          </p:nvSpPr>
          <p:spPr bwMode="auto">
            <a:xfrm>
              <a:off x="3322954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2" name="Rectangle 31"/>
            <p:cNvSpPr>
              <a:spLocks noChangeArrowheads="1"/>
            </p:cNvSpPr>
            <p:nvPr/>
          </p:nvSpPr>
          <p:spPr bwMode="auto">
            <a:xfrm>
              <a:off x="3368673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3" name="Rectangle 31"/>
            <p:cNvSpPr>
              <a:spLocks noChangeArrowheads="1"/>
            </p:cNvSpPr>
            <p:nvPr/>
          </p:nvSpPr>
          <p:spPr bwMode="auto">
            <a:xfrm>
              <a:off x="3409643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3464960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5" name="Rectangle 31"/>
            <p:cNvSpPr>
              <a:spLocks noChangeArrowheads="1"/>
            </p:cNvSpPr>
            <p:nvPr/>
          </p:nvSpPr>
          <p:spPr bwMode="auto">
            <a:xfrm>
              <a:off x="3510679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6" name="Rectangle 31"/>
            <p:cNvSpPr>
              <a:spLocks noChangeArrowheads="1"/>
            </p:cNvSpPr>
            <p:nvPr/>
          </p:nvSpPr>
          <p:spPr bwMode="auto">
            <a:xfrm>
              <a:off x="3558407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3613724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8" name="Rectangle 31"/>
            <p:cNvSpPr>
              <a:spLocks noChangeArrowheads="1"/>
            </p:cNvSpPr>
            <p:nvPr/>
          </p:nvSpPr>
          <p:spPr bwMode="auto">
            <a:xfrm>
              <a:off x="3659443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9" name="Rectangle 31"/>
            <p:cNvSpPr>
              <a:spLocks noChangeArrowheads="1"/>
            </p:cNvSpPr>
            <p:nvPr/>
          </p:nvSpPr>
          <p:spPr bwMode="auto">
            <a:xfrm>
              <a:off x="3700796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0" name="Rectangle 31"/>
            <p:cNvSpPr>
              <a:spLocks noChangeArrowheads="1"/>
            </p:cNvSpPr>
            <p:nvPr/>
          </p:nvSpPr>
          <p:spPr bwMode="auto">
            <a:xfrm>
              <a:off x="3756113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1" name="Rectangle 31"/>
            <p:cNvSpPr>
              <a:spLocks noChangeArrowheads="1"/>
            </p:cNvSpPr>
            <p:nvPr/>
          </p:nvSpPr>
          <p:spPr bwMode="auto">
            <a:xfrm>
              <a:off x="3801832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2" name="Rectangle 31"/>
            <p:cNvSpPr>
              <a:spLocks noChangeArrowheads="1"/>
            </p:cNvSpPr>
            <p:nvPr/>
          </p:nvSpPr>
          <p:spPr bwMode="auto">
            <a:xfrm>
              <a:off x="3844319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3" name="Rectangle 31"/>
            <p:cNvSpPr>
              <a:spLocks noChangeArrowheads="1"/>
            </p:cNvSpPr>
            <p:nvPr/>
          </p:nvSpPr>
          <p:spPr bwMode="auto">
            <a:xfrm>
              <a:off x="3899636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4" name="Rectangle 31"/>
            <p:cNvSpPr>
              <a:spLocks noChangeArrowheads="1"/>
            </p:cNvSpPr>
            <p:nvPr/>
          </p:nvSpPr>
          <p:spPr bwMode="auto">
            <a:xfrm>
              <a:off x="3945355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5" name="Rectangle 31"/>
            <p:cNvSpPr>
              <a:spLocks noChangeArrowheads="1"/>
            </p:cNvSpPr>
            <p:nvPr/>
          </p:nvSpPr>
          <p:spPr bwMode="auto">
            <a:xfrm>
              <a:off x="3986675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6" name="Rectangle 31"/>
            <p:cNvSpPr>
              <a:spLocks noChangeArrowheads="1"/>
            </p:cNvSpPr>
            <p:nvPr/>
          </p:nvSpPr>
          <p:spPr bwMode="auto">
            <a:xfrm>
              <a:off x="4041992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7" name="Rectangle 31"/>
            <p:cNvSpPr>
              <a:spLocks noChangeArrowheads="1"/>
            </p:cNvSpPr>
            <p:nvPr/>
          </p:nvSpPr>
          <p:spPr bwMode="auto">
            <a:xfrm>
              <a:off x="4087711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8" name="Rectangle 31"/>
            <p:cNvSpPr>
              <a:spLocks noChangeArrowheads="1"/>
            </p:cNvSpPr>
            <p:nvPr/>
          </p:nvSpPr>
          <p:spPr bwMode="auto">
            <a:xfrm>
              <a:off x="4128681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9" name="Rectangle 31"/>
            <p:cNvSpPr>
              <a:spLocks noChangeArrowheads="1"/>
            </p:cNvSpPr>
            <p:nvPr/>
          </p:nvSpPr>
          <p:spPr bwMode="auto">
            <a:xfrm>
              <a:off x="4183998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0" name="Rectangle 31"/>
            <p:cNvSpPr>
              <a:spLocks noChangeArrowheads="1"/>
            </p:cNvSpPr>
            <p:nvPr/>
          </p:nvSpPr>
          <p:spPr bwMode="auto">
            <a:xfrm>
              <a:off x="4229717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4277445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2" name="Rectangle 31"/>
            <p:cNvSpPr>
              <a:spLocks noChangeArrowheads="1"/>
            </p:cNvSpPr>
            <p:nvPr/>
          </p:nvSpPr>
          <p:spPr bwMode="auto">
            <a:xfrm>
              <a:off x="4332762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>
              <a:off x="4378481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4" name="Rectangle 31"/>
            <p:cNvSpPr>
              <a:spLocks noChangeArrowheads="1"/>
            </p:cNvSpPr>
            <p:nvPr/>
          </p:nvSpPr>
          <p:spPr bwMode="auto">
            <a:xfrm>
              <a:off x="4419834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5" name="Rectangle 31"/>
            <p:cNvSpPr>
              <a:spLocks noChangeArrowheads="1"/>
            </p:cNvSpPr>
            <p:nvPr/>
          </p:nvSpPr>
          <p:spPr bwMode="auto">
            <a:xfrm>
              <a:off x="4475151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6" name="Rectangle 31"/>
            <p:cNvSpPr>
              <a:spLocks noChangeArrowheads="1"/>
            </p:cNvSpPr>
            <p:nvPr/>
          </p:nvSpPr>
          <p:spPr bwMode="auto">
            <a:xfrm>
              <a:off x="4520870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7" name="Rectangle 31"/>
            <p:cNvSpPr>
              <a:spLocks noChangeArrowheads="1"/>
            </p:cNvSpPr>
            <p:nvPr/>
          </p:nvSpPr>
          <p:spPr bwMode="auto">
            <a:xfrm>
              <a:off x="4563357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8" name="Rectangle 31"/>
            <p:cNvSpPr>
              <a:spLocks noChangeArrowheads="1"/>
            </p:cNvSpPr>
            <p:nvPr/>
          </p:nvSpPr>
          <p:spPr bwMode="auto">
            <a:xfrm>
              <a:off x="4618674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9" name="Rectangle 31"/>
            <p:cNvSpPr>
              <a:spLocks noChangeArrowheads="1"/>
            </p:cNvSpPr>
            <p:nvPr/>
          </p:nvSpPr>
          <p:spPr bwMode="auto">
            <a:xfrm>
              <a:off x="4664393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0" name="Rectangle 31"/>
            <p:cNvSpPr>
              <a:spLocks noChangeArrowheads="1"/>
            </p:cNvSpPr>
            <p:nvPr/>
          </p:nvSpPr>
          <p:spPr bwMode="auto">
            <a:xfrm>
              <a:off x="4705417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1" name="Rectangle 31"/>
            <p:cNvSpPr>
              <a:spLocks noChangeArrowheads="1"/>
            </p:cNvSpPr>
            <p:nvPr/>
          </p:nvSpPr>
          <p:spPr bwMode="auto">
            <a:xfrm>
              <a:off x="4760734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2" name="Rectangle 31"/>
            <p:cNvSpPr>
              <a:spLocks noChangeArrowheads="1"/>
            </p:cNvSpPr>
            <p:nvPr/>
          </p:nvSpPr>
          <p:spPr bwMode="auto">
            <a:xfrm>
              <a:off x="4806453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3" name="Rectangle 31"/>
            <p:cNvSpPr>
              <a:spLocks noChangeArrowheads="1"/>
            </p:cNvSpPr>
            <p:nvPr/>
          </p:nvSpPr>
          <p:spPr bwMode="auto">
            <a:xfrm>
              <a:off x="4847423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4" name="Rectangle 31"/>
            <p:cNvSpPr>
              <a:spLocks noChangeArrowheads="1"/>
            </p:cNvSpPr>
            <p:nvPr/>
          </p:nvSpPr>
          <p:spPr bwMode="auto">
            <a:xfrm>
              <a:off x="4902740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5" name="Rectangle 31"/>
            <p:cNvSpPr>
              <a:spLocks noChangeArrowheads="1"/>
            </p:cNvSpPr>
            <p:nvPr/>
          </p:nvSpPr>
          <p:spPr bwMode="auto">
            <a:xfrm>
              <a:off x="4948459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6" name="Rectangle 31"/>
            <p:cNvSpPr>
              <a:spLocks noChangeArrowheads="1"/>
            </p:cNvSpPr>
            <p:nvPr/>
          </p:nvSpPr>
          <p:spPr bwMode="auto">
            <a:xfrm>
              <a:off x="4996187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7" name="Rectangle 31"/>
            <p:cNvSpPr>
              <a:spLocks noChangeArrowheads="1"/>
            </p:cNvSpPr>
            <p:nvPr/>
          </p:nvSpPr>
          <p:spPr bwMode="auto">
            <a:xfrm>
              <a:off x="5051504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8" name="Rectangle 31"/>
            <p:cNvSpPr>
              <a:spLocks noChangeArrowheads="1"/>
            </p:cNvSpPr>
            <p:nvPr/>
          </p:nvSpPr>
          <p:spPr bwMode="auto">
            <a:xfrm>
              <a:off x="5097223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9" name="Rectangle 31"/>
            <p:cNvSpPr>
              <a:spLocks noChangeArrowheads="1"/>
            </p:cNvSpPr>
            <p:nvPr/>
          </p:nvSpPr>
          <p:spPr bwMode="auto">
            <a:xfrm>
              <a:off x="5138576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0" name="Rectangle 31"/>
            <p:cNvSpPr>
              <a:spLocks noChangeArrowheads="1"/>
            </p:cNvSpPr>
            <p:nvPr/>
          </p:nvSpPr>
          <p:spPr bwMode="auto">
            <a:xfrm>
              <a:off x="5193893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1" name="Rectangle 31"/>
            <p:cNvSpPr>
              <a:spLocks noChangeArrowheads="1"/>
            </p:cNvSpPr>
            <p:nvPr/>
          </p:nvSpPr>
          <p:spPr bwMode="auto">
            <a:xfrm>
              <a:off x="5239612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2" name="Rectangle 31"/>
            <p:cNvSpPr>
              <a:spLocks noChangeArrowheads="1"/>
            </p:cNvSpPr>
            <p:nvPr/>
          </p:nvSpPr>
          <p:spPr bwMode="auto">
            <a:xfrm>
              <a:off x="5282099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3" name="Rectangle 31"/>
            <p:cNvSpPr>
              <a:spLocks noChangeArrowheads="1"/>
            </p:cNvSpPr>
            <p:nvPr/>
          </p:nvSpPr>
          <p:spPr bwMode="auto">
            <a:xfrm>
              <a:off x="5337416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4" name="Rectangle 31"/>
            <p:cNvSpPr>
              <a:spLocks noChangeArrowheads="1"/>
            </p:cNvSpPr>
            <p:nvPr/>
          </p:nvSpPr>
          <p:spPr bwMode="auto">
            <a:xfrm>
              <a:off x="5383135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5" name="Rectangle 31"/>
            <p:cNvSpPr>
              <a:spLocks noChangeArrowheads="1"/>
            </p:cNvSpPr>
            <p:nvPr/>
          </p:nvSpPr>
          <p:spPr bwMode="auto">
            <a:xfrm>
              <a:off x="5425823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6" name="Rectangle 31"/>
            <p:cNvSpPr>
              <a:spLocks noChangeArrowheads="1"/>
            </p:cNvSpPr>
            <p:nvPr/>
          </p:nvSpPr>
          <p:spPr bwMode="auto">
            <a:xfrm>
              <a:off x="5481140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7" name="Rectangle 31"/>
            <p:cNvSpPr>
              <a:spLocks noChangeArrowheads="1"/>
            </p:cNvSpPr>
            <p:nvPr/>
          </p:nvSpPr>
          <p:spPr bwMode="auto">
            <a:xfrm>
              <a:off x="5526859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8" name="Rectangle 31"/>
            <p:cNvSpPr>
              <a:spLocks noChangeArrowheads="1"/>
            </p:cNvSpPr>
            <p:nvPr/>
          </p:nvSpPr>
          <p:spPr bwMode="auto">
            <a:xfrm>
              <a:off x="5567829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9" name="Rectangle 31"/>
            <p:cNvSpPr>
              <a:spLocks noChangeArrowheads="1"/>
            </p:cNvSpPr>
            <p:nvPr/>
          </p:nvSpPr>
          <p:spPr bwMode="auto">
            <a:xfrm>
              <a:off x="5623146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0" name="Rectangle 31"/>
            <p:cNvSpPr>
              <a:spLocks noChangeArrowheads="1"/>
            </p:cNvSpPr>
            <p:nvPr/>
          </p:nvSpPr>
          <p:spPr bwMode="auto">
            <a:xfrm>
              <a:off x="5668865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1" name="Rectangle 31"/>
            <p:cNvSpPr>
              <a:spLocks noChangeArrowheads="1"/>
            </p:cNvSpPr>
            <p:nvPr/>
          </p:nvSpPr>
          <p:spPr bwMode="auto">
            <a:xfrm>
              <a:off x="5716593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771910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3" name="Rectangle 31"/>
            <p:cNvSpPr>
              <a:spLocks noChangeArrowheads="1"/>
            </p:cNvSpPr>
            <p:nvPr/>
          </p:nvSpPr>
          <p:spPr bwMode="auto">
            <a:xfrm>
              <a:off x="5817629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4" name="Rectangle 31"/>
            <p:cNvSpPr>
              <a:spLocks noChangeArrowheads="1"/>
            </p:cNvSpPr>
            <p:nvPr/>
          </p:nvSpPr>
          <p:spPr bwMode="auto">
            <a:xfrm>
              <a:off x="5858982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5" name="Rectangle 31"/>
            <p:cNvSpPr>
              <a:spLocks noChangeArrowheads="1"/>
            </p:cNvSpPr>
            <p:nvPr/>
          </p:nvSpPr>
          <p:spPr bwMode="auto">
            <a:xfrm>
              <a:off x="5914299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6" name="Rectangle 31"/>
            <p:cNvSpPr>
              <a:spLocks noChangeArrowheads="1"/>
            </p:cNvSpPr>
            <p:nvPr/>
          </p:nvSpPr>
          <p:spPr bwMode="auto">
            <a:xfrm>
              <a:off x="5960018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7" name="Rectangle 31"/>
            <p:cNvSpPr>
              <a:spLocks noChangeArrowheads="1"/>
            </p:cNvSpPr>
            <p:nvPr/>
          </p:nvSpPr>
          <p:spPr bwMode="auto">
            <a:xfrm>
              <a:off x="6002505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8" name="Rectangle 31"/>
            <p:cNvSpPr>
              <a:spLocks noChangeArrowheads="1"/>
            </p:cNvSpPr>
            <p:nvPr/>
          </p:nvSpPr>
          <p:spPr bwMode="auto">
            <a:xfrm>
              <a:off x="6057822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9" name="Rectangle 31"/>
            <p:cNvSpPr>
              <a:spLocks noChangeArrowheads="1"/>
            </p:cNvSpPr>
            <p:nvPr/>
          </p:nvSpPr>
          <p:spPr bwMode="auto">
            <a:xfrm>
              <a:off x="6103541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0" name="Rectangle 31"/>
            <p:cNvSpPr>
              <a:spLocks noChangeArrowheads="1"/>
            </p:cNvSpPr>
            <p:nvPr/>
          </p:nvSpPr>
          <p:spPr bwMode="auto">
            <a:xfrm>
              <a:off x="6145299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1" name="Rectangle 31"/>
            <p:cNvSpPr>
              <a:spLocks noChangeArrowheads="1"/>
            </p:cNvSpPr>
            <p:nvPr/>
          </p:nvSpPr>
          <p:spPr bwMode="auto">
            <a:xfrm>
              <a:off x="6200616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2" name="Rectangle 31"/>
            <p:cNvSpPr>
              <a:spLocks noChangeArrowheads="1"/>
            </p:cNvSpPr>
            <p:nvPr/>
          </p:nvSpPr>
          <p:spPr bwMode="auto">
            <a:xfrm>
              <a:off x="6246335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3" name="Rectangle 31"/>
            <p:cNvSpPr>
              <a:spLocks noChangeArrowheads="1"/>
            </p:cNvSpPr>
            <p:nvPr/>
          </p:nvSpPr>
          <p:spPr bwMode="auto">
            <a:xfrm>
              <a:off x="6287305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4" name="Rectangle 31"/>
            <p:cNvSpPr>
              <a:spLocks noChangeArrowheads="1"/>
            </p:cNvSpPr>
            <p:nvPr/>
          </p:nvSpPr>
          <p:spPr bwMode="auto">
            <a:xfrm>
              <a:off x="6342622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5" name="Rectangle 31"/>
            <p:cNvSpPr>
              <a:spLocks noChangeArrowheads="1"/>
            </p:cNvSpPr>
            <p:nvPr/>
          </p:nvSpPr>
          <p:spPr bwMode="auto">
            <a:xfrm>
              <a:off x="6388341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6" name="Rectangle 31"/>
            <p:cNvSpPr>
              <a:spLocks noChangeArrowheads="1"/>
            </p:cNvSpPr>
            <p:nvPr/>
          </p:nvSpPr>
          <p:spPr bwMode="auto">
            <a:xfrm>
              <a:off x="6436069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7" name="Rectangle 31"/>
            <p:cNvSpPr>
              <a:spLocks noChangeArrowheads="1"/>
            </p:cNvSpPr>
            <p:nvPr/>
          </p:nvSpPr>
          <p:spPr bwMode="auto">
            <a:xfrm>
              <a:off x="6491386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8" name="Rectangle 31"/>
            <p:cNvSpPr>
              <a:spLocks noChangeArrowheads="1"/>
            </p:cNvSpPr>
            <p:nvPr/>
          </p:nvSpPr>
          <p:spPr bwMode="auto">
            <a:xfrm>
              <a:off x="6537105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9" name="Rectangle 31"/>
            <p:cNvSpPr>
              <a:spLocks noChangeArrowheads="1"/>
            </p:cNvSpPr>
            <p:nvPr/>
          </p:nvSpPr>
          <p:spPr bwMode="auto">
            <a:xfrm>
              <a:off x="6578458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0" name="Rectangle 31"/>
            <p:cNvSpPr>
              <a:spLocks noChangeArrowheads="1"/>
            </p:cNvSpPr>
            <p:nvPr/>
          </p:nvSpPr>
          <p:spPr bwMode="auto">
            <a:xfrm>
              <a:off x="6633775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1" name="Rectangle 31"/>
            <p:cNvSpPr>
              <a:spLocks noChangeArrowheads="1"/>
            </p:cNvSpPr>
            <p:nvPr/>
          </p:nvSpPr>
          <p:spPr bwMode="auto">
            <a:xfrm>
              <a:off x="6679494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auto">
            <a:xfrm>
              <a:off x="6721981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3" name="Rectangle 31"/>
            <p:cNvSpPr>
              <a:spLocks noChangeArrowheads="1"/>
            </p:cNvSpPr>
            <p:nvPr/>
          </p:nvSpPr>
          <p:spPr bwMode="auto">
            <a:xfrm>
              <a:off x="6777298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4" name="Rectangle 31"/>
            <p:cNvSpPr>
              <a:spLocks noChangeArrowheads="1"/>
            </p:cNvSpPr>
            <p:nvPr/>
          </p:nvSpPr>
          <p:spPr bwMode="auto">
            <a:xfrm>
              <a:off x="6823017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5" name="Rectangle 31"/>
            <p:cNvSpPr>
              <a:spLocks noChangeArrowheads="1"/>
            </p:cNvSpPr>
            <p:nvPr/>
          </p:nvSpPr>
          <p:spPr bwMode="auto">
            <a:xfrm>
              <a:off x="6864041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6" name="Rectangle 31"/>
            <p:cNvSpPr>
              <a:spLocks noChangeArrowheads="1"/>
            </p:cNvSpPr>
            <p:nvPr/>
          </p:nvSpPr>
          <p:spPr bwMode="auto">
            <a:xfrm>
              <a:off x="6919358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7" name="Rectangle 31"/>
            <p:cNvSpPr>
              <a:spLocks noChangeArrowheads="1"/>
            </p:cNvSpPr>
            <p:nvPr/>
          </p:nvSpPr>
          <p:spPr bwMode="auto">
            <a:xfrm>
              <a:off x="6965077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8" name="Rectangle 31"/>
            <p:cNvSpPr>
              <a:spLocks noChangeArrowheads="1"/>
            </p:cNvSpPr>
            <p:nvPr/>
          </p:nvSpPr>
          <p:spPr bwMode="auto">
            <a:xfrm>
              <a:off x="7006047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9" name="Rectangle 31"/>
            <p:cNvSpPr>
              <a:spLocks noChangeArrowheads="1"/>
            </p:cNvSpPr>
            <p:nvPr/>
          </p:nvSpPr>
          <p:spPr bwMode="auto">
            <a:xfrm>
              <a:off x="7061364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0" name="Rectangle 31"/>
            <p:cNvSpPr>
              <a:spLocks noChangeArrowheads="1"/>
            </p:cNvSpPr>
            <p:nvPr/>
          </p:nvSpPr>
          <p:spPr bwMode="auto">
            <a:xfrm>
              <a:off x="7107083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1" name="Rectangle 31"/>
            <p:cNvSpPr>
              <a:spLocks noChangeArrowheads="1"/>
            </p:cNvSpPr>
            <p:nvPr/>
          </p:nvSpPr>
          <p:spPr bwMode="auto">
            <a:xfrm>
              <a:off x="7154811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2" name="Rectangle 31"/>
            <p:cNvSpPr>
              <a:spLocks noChangeArrowheads="1"/>
            </p:cNvSpPr>
            <p:nvPr/>
          </p:nvSpPr>
          <p:spPr bwMode="auto">
            <a:xfrm>
              <a:off x="7210128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3" name="Rectangle 31"/>
            <p:cNvSpPr>
              <a:spLocks noChangeArrowheads="1"/>
            </p:cNvSpPr>
            <p:nvPr/>
          </p:nvSpPr>
          <p:spPr bwMode="auto">
            <a:xfrm>
              <a:off x="7255847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4" name="Rectangle 31"/>
            <p:cNvSpPr>
              <a:spLocks noChangeArrowheads="1"/>
            </p:cNvSpPr>
            <p:nvPr/>
          </p:nvSpPr>
          <p:spPr bwMode="auto">
            <a:xfrm>
              <a:off x="7297200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5" name="Rectangle 31"/>
            <p:cNvSpPr>
              <a:spLocks noChangeArrowheads="1"/>
            </p:cNvSpPr>
            <p:nvPr/>
          </p:nvSpPr>
          <p:spPr bwMode="auto">
            <a:xfrm>
              <a:off x="7352517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6" name="Rectangle 31"/>
            <p:cNvSpPr>
              <a:spLocks noChangeArrowheads="1"/>
            </p:cNvSpPr>
            <p:nvPr/>
          </p:nvSpPr>
          <p:spPr bwMode="auto">
            <a:xfrm>
              <a:off x="7398236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7" name="Rectangle 31"/>
            <p:cNvSpPr>
              <a:spLocks noChangeArrowheads="1"/>
            </p:cNvSpPr>
            <p:nvPr/>
          </p:nvSpPr>
          <p:spPr bwMode="auto">
            <a:xfrm>
              <a:off x="7440723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8" name="Rectangle 31"/>
            <p:cNvSpPr>
              <a:spLocks noChangeArrowheads="1"/>
            </p:cNvSpPr>
            <p:nvPr/>
          </p:nvSpPr>
          <p:spPr bwMode="auto">
            <a:xfrm>
              <a:off x="7496040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9" name="Rectangle 31"/>
            <p:cNvSpPr>
              <a:spLocks noChangeArrowheads="1"/>
            </p:cNvSpPr>
            <p:nvPr/>
          </p:nvSpPr>
          <p:spPr bwMode="auto">
            <a:xfrm>
              <a:off x="7541759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0" name="Rectangle 31"/>
            <p:cNvSpPr>
              <a:spLocks noChangeArrowheads="1"/>
            </p:cNvSpPr>
            <p:nvPr/>
          </p:nvSpPr>
          <p:spPr bwMode="auto">
            <a:xfrm>
              <a:off x="7584447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1" name="Rectangle 31"/>
            <p:cNvSpPr>
              <a:spLocks noChangeArrowheads="1"/>
            </p:cNvSpPr>
            <p:nvPr/>
          </p:nvSpPr>
          <p:spPr bwMode="auto">
            <a:xfrm>
              <a:off x="7639764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2" name="Rectangle 31"/>
            <p:cNvSpPr>
              <a:spLocks noChangeArrowheads="1"/>
            </p:cNvSpPr>
            <p:nvPr/>
          </p:nvSpPr>
          <p:spPr bwMode="auto">
            <a:xfrm>
              <a:off x="7685483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3" name="Rectangle 31"/>
            <p:cNvSpPr>
              <a:spLocks noChangeArrowheads="1"/>
            </p:cNvSpPr>
            <p:nvPr/>
          </p:nvSpPr>
          <p:spPr bwMode="auto">
            <a:xfrm>
              <a:off x="7726453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4" name="Rectangle 31"/>
            <p:cNvSpPr>
              <a:spLocks noChangeArrowheads="1"/>
            </p:cNvSpPr>
            <p:nvPr/>
          </p:nvSpPr>
          <p:spPr bwMode="auto">
            <a:xfrm>
              <a:off x="7781770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5" name="Rectangle 31"/>
            <p:cNvSpPr>
              <a:spLocks noChangeArrowheads="1"/>
            </p:cNvSpPr>
            <p:nvPr/>
          </p:nvSpPr>
          <p:spPr bwMode="auto">
            <a:xfrm>
              <a:off x="7827489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6" name="Rectangle 31"/>
            <p:cNvSpPr>
              <a:spLocks noChangeArrowheads="1"/>
            </p:cNvSpPr>
            <p:nvPr/>
          </p:nvSpPr>
          <p:spPr bwMode="auto">
            <a:xfrm>
              <a:off x="7875217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7" name="Rectangle 31"/>
            <p:cNvSpPr>
              <a:spLocks noChangeArrowheads="1"/>
            </p:cNvSpPr>
            <p:nvPr/>
          </p:nvSpPr>
          <p:spPr bwMode="auto">
            <a:xfrm>
              <a:off x="7930534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8" name="Rectangle 31"/>
            <p:cNvSpPr>
              <a:spLocks noChangeArrowheads="1"/>
            </p:cNvSpPr>
            <p:nvPr/>
          </p:nvSpPr>
          <p:spPr bwMode="auto">
            <a:xfrm>
              <a:off x="7976253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9" name="Rectangle 31"/>
            <p:cNvSpPr>
              <a:spLocks noChangeArrowheads="1"/>
            </p:cNvSpPr>
            <p:nvPr/>
          </p:nvSpPr>
          <p:spPr bwMode="auto">
            <a:xfrm>
              <a:off x="8017606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0" name="Rectangle 31"/>
            <p:cNvSpPr>
              <a:spLocks noChangeArrowheads="1"/>
            </p:cNvSpPr>
            <p:nvPr/>
          </p:nvSpPr>
          <p:spPr bwMode="auto">
            <a:xfrm>
              <a:off x="8072923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1" name="Rectangle 31"/>
            <p:cNvSpPr>
              <a:spLocks noChangeArrowheads="1"/>
            </p:cNvSpPr>
            <p:nvPr/>
          </p:nvSpPr>
          <p:spPr bwMode="auto">
            <a:xfrm>
              <a:off x="8118642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2" name="Rectangle 31"/>
            <p:cNvSpPr>
              <a:spLocks noChangeArrowheads="1"/>
            </p:cNvSpPr>
            <p:nvPr/>
          </p:nvSpPr>
          <p:spPr bwMode="auto">
            <a:xfrm>
              <a:off x="8161129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3" name="Rectangle 31"/>
            <p:cNvSpPr>
              <a:spLocks noChangeArrowheads="1"/>
            </p:cNvSpPr>
            <p:nvPr/>
          </p:nvSpPr>
          <p:spPr bwMode="auto">
            <a:xfrm>
              <a:off x="8216446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4" name="Rectangle 31"/>
            <p:cNvSpPr>
              <a:spLocks noChangeArrowheads="1"/>
            </p:cNvSpPr>
            <p:nvPr/>
          </p:nvSpPr>
          <p:spPr bwMode="auto">
            <a:xfrm>
              <a:off x="8262165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5" name="Rectangle 31"/>
            <p:cNvSpPr>
              <a:spLocks noChangeArrowheads="1"/>
            </p:cNvSpPr>
            <p:nvPr/>
          </p:nvSpPr>
          <p:spPr bwMode="auto">
            <a:xfrm>
              <a:off x="8299220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6" name="Rectangle 31"/>
            <p:cNvSpPr>
              <a:spLocks noChangeArrowheads="1"/>
            </p:cNvSpPr>
            <p:nvPr/>
          </p:nvSpPr>
          <p:spPr bwMode="auto">
            <a:xfrm>
              <a:off x="8354537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7" name="Rectangle 31"/>
            <p:cNvSpPr>
              <a:spLocks noChangeArrowheads="1"/>
            </p:cNvSpPr>
            <p:nvPr/>
          </p:nvSpPr>
          <p:spPr bwMode="auto">
            <a:xfrm>
              <a:off x="8400256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8" name="Rectangle 31"/>
            <p:cNvSpPr>
              <a:spLocks noChangeArrowheads="1"/>
            </p:cNvSpPr>
            <p:nvPr/>
          </p:nvSpPr>
          <p:spPr bwMode="auto">
            <a:xfrm>
              <a:off x="8441226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9" name="Rectangle 31"/>
            <p:cNvSpPr>
              <a:spLocks noChangeArrowheads="1"/>
            </p:cNvSpPr>
            <p:nvPr/>
          </p:nvSpPr>
          <p:spPr bwMode="auto">
            <a:xfrm>
              <a:off x="8496543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0" name="Rectangle 31"/>
            <p:cNvSpPr>
              <a:spLocks noChangeArrowheads="1"/>
            </p:cNvSpPr>
            <p:nvPr/>
          </p:nvSpPr>
          <p:spPr bwMode="auto">
            <a:xfrm>
              <a:off x="8542262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1" name="Rectangle 31"/>
            <p:cNvSpPr>
              <a:spLocks noChangeArrowheads="1"/>
            </p:cNvSpPr>
            <p:nvPr/>
          </p:nvSpPr>
          <p:spPr bwMode="auto">
            <a:xfrm>
              <a:off x="8589990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2" name="Rectangle 31"/>
            <p:cNvSpPr>
              <a:spLocks noChangeArrowheads="1"/>
            </p:cNvSpPr>
            <p:nvPr/>
          </p:nvSpPr>
          <p:spPr bwMode="auto">
            <a:xfrm>
              <a:off x="8645307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3" name="Rectangle 31"/>
            <p:cNvSpPr>
              <a:spLocks noChangeArrowheads="1"/>
            </p:cNvSpPr>
            <p:nvPr/>
          </p:nvSpPr>
          <p:spPr bwMode="auto">
            <a:xfrm>
              <a:off x="8691026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4" name="Rectangle 31"/>
            <p:cNvSpPr>
              <a:spLocks noChangeArrowheads="1"/>
            </p:cNvSpPr>
            <p:nvPr/>
          </p:nvSpPr>
          <p:spPr bwMode="auto">
            <a:xfrm>
              <a:off x="8732379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5" name="Rectangle 31"/>
            <p:cNvSpPr>
              <a:spLocks noChangeArrowheads="1"/>
            </p:cNvSpPr>
            <p:nvPr/>
          </p:nvSpPr>
          <p:spPr bwMode="auto">
            <a:xfrm>
              <a:off x="8787696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6" name="Rectangle 31"/>
            <p:cNvSpPr>
              <a:spLocks noChangeArrowheads="1"/>
            </p:cNvSpPr>
            <p:nvPr/>
          </p:nvSpPr>
          <p:spPr bwMode="auto">
            <a:xfrm>
              <a:off x="8833415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7" name="Rectangle 31"/>
            <p:cNvSpPr>
              <a:spLocks noChangeArrowheads="1"/>
            </p:cNvSpPr>
            <p:nvPr/>
          </p:nvSpPr>
          <p:spPr bwMode="auto">
            <a:xfrm>
              <a:off x="8875902" y="2138060"/>
              <a:ext cx="55317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8" name="Rectangle 31"/>
            <p:cNvSpPr>
              <a:spLocks noChangeArrowheads="1"/>
            </p:cNvSpPr>
            <p:nvPr/>
          </p:nvSpPr>
          <p:spPr bwMode="auto">
            <a:xfrm>
              <a:off x="8931219" y="2607131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9" name="Rectangle 31"/>
            <p:cNvSpPr>
              <a:spLocks noChangeArrowheads="1"/>
            </p:cNvSpPr>
            <p:nvPr/>
          </p:nvSpPr>
          <p:spPr bwMode="auto">
            <a:xfrm>
              <a:off x="8976938" y="306030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cxnSp>
          <p:nvCxnSpPr>
            <p:cNvPr id="180" name="Straight Connector 179"/>
            <p:cNvCxnSpPr>
              <a:stCxn id="84" idx="3"/>
            </p:cNvCxnSpPr>
            <p:nvPr/>
          </p:nvCxnSpPr>
          <p:spPr bwMode="auto">
            <a:xfrm>
              <a:off x="4475151" y="2326949"/>
              <a:ext cx="385" cy="1410472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1" name="Line 5"/>
            <p:cNvSpPr>
              <a:spLocks noChangeShapeType="1"/>
            </p:cNvSpPr>
            <p:nvPr/>
          </p:nvSpPr>
          <p:spPr bwMode="auto">
            <a:xfrm flipV="1">
              <a:off x="4388384" y="2325584"/>
              <a:ext cx="86768" cy="273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82" name="Rectangle 31"/>
            <p:cNvSpPr>
              <a:spLocks noChangeArrowheads="1"/>
            </p:cNvSpPr>
            <p:nvPr/>
          </p:nvSpPr>
          <p:spPr bwMode="auto">
            <a:xfrm>
              <a:off x="6780407" y="3519392"/>
              <a:ext cx="137337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cxnSp>
          <p:nvCxnSpPr>
            <p:cNvPr id="183" name="Straight Connector 182"/>
            <p:cNvCxnSpPr/>
            <p:nvPr/>
          </p:nvCxnSpPr>
          <p:spPr bwMode="auto">
            <a:xfrm>
              <a:off x="7103106" y="2329444"/>
              <a:ext cx="34" cy="1410619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4" name="Line 5"/>
            <p:cNvSpPr>
              <a:spLocks noChangeShapeType="1"/>
            </p:cNvSpPr>
            <p:nvPr/>
          </p:nvSpPr>
          <p:spPr bwMode="auto">
            <a:xfrm flipV="1">
              <a:off x="6931487" y="2326937"/>
              <a:ext cx="165739" cy="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85" name="Rectangle 31"/>
            <p:cNvSpPr>
              <a:spLocks noChangeArrowheads="1"/>
            </p:cNvSpPr>
            <p:nvPr/>
          </p:nvSpPr>
          <p:spPr bwMode="auto">
            <a:xfrm>
              <a:off x="8841024" y="3519392"/>
              <a:ext cx="200601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232612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484"/>
          <p:cNvSpPr/>
          <p:nvPr/>
        </p:nvSpPr>
        <p:spPr>
          <a:xfrm>
            <a:off x="8803575" y="864788"/>
            <a:ext cx="275112" cy="5902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83834" y="1215089"/>
            <a:ext cx="10813229" cy="456628"/>
          </a:xfrm>
          <a:prstGeom prst="rect">
            <a:avLst/>
          </a:prstGeom>
          <a:solidFill>
            <a:schemeClr val="accent5">
              <a:lumMod val="20000"/>
              <a:lumOff val="80000"/>
              <a:alpha val="49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58296" y="884580"/>
            <a:ext cx="998507" cy="5902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Response Times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4000" y="3869634"/>
            <a:ext cx="10575548" cy="265836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91458" y="932581"/>
            <a:ext cx="8908828" cy="774950"/>
            <a:chOff x="1665480" y="1238849"/>
            <a:chExt cx="8908828" cy="1478700"/>
          </a:xfrm>
        </p:grpSpPr>
        <p:sp>
          <p:nvSpPr>
            <p:cNvPr id="87" name="Rectangle 86"/>
            <p:cNvSpPr/>
            <p:nvPr/>
          </p:nvSpPr>
          <p:spPr bwMode="auto">
            <a:xfrm>
              <a:off x="3564781" y="1238849"/>
              <a:ext cx="7009527" cy="434584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564780" y="2158938"/>
              <a:ext cx="7009527" cy="434585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92" name="Rectangle 31"/>
            <p:cNvSpPr>
              <a:spLocks noChangeArrowheads="1"/>
            </p:cNvSpPr>
            <p:nvPr/>
          </p:nvSpPr>
          <p:spPr bwMode="auto">
            <a:xfrm>
              <a:off x="5943498" y="1278358"/>
              <a:ext cx="2543499" cy="381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Switch 1 pressed</a:t>
              </a: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564781" y="2185731"/>
              <a:ext cx="1643076" cy="381000"/>
              <a:chOff x="380999" y="2057400"/>
              <a:chExt cx="1843501" cy="381000"/>
            </a:xfrm>
          </p:grpSpPr>
          <p:sp>
            <p:nvSpPr>
              <p:cNvPr id="97" name="Rectangle 31"/>
              <p:cNvSpPr>
                <a:spLocks noChangeArrowheads="1"/>
              </p:cNvSpPr>
              <p:nvPr/>
            </p:nvSpPr>
            <p:spPr bwMode="auto">
              <a:xfrm>
                <a:off x="380999" y="2057400"/>
                <a:ext cx="625475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98" name="Rectangle 31"/>
              <p:cNvSpPr>
                <a:spLocks noChangeArrowheads="1"/>
              </p:cNvSpPr>
              <p:nvPr/>
            </p:nvSpPr>
            <p:spPr bwMode="auto">
              <a:xfrm>
                <a:off x="1006077" y="2057400"/>
                <a:ext cx="609600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99" name="Rectangle 31"/>
              <p:cNvSpPr>
                <a:spLocks noChangeArrowheads="1"/>
              </p:cNvSpPr>
              <p:nvPr/>
            </p:nvSpPr>
            <p:spPr bwMode="auto">
              <a:xfrm>
                <a:off x="1614900" y="2057400"/>
                <a:ext cx="609600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</p:grpSp>
        <p:sp>
          <p:nvSpPr>
            <p:cNvPr id="100" name="Text Box 7"/>
            <p:cNvSpPr txBox="1">
              <a:spLocks noChangeArrowheads="1"/>
            </p:cNvSpPr>
            <p:nvPr/>
          </p:nvSpPr>
          <p:spPr bwMode="auto">
            <a:xfrm>
              <a:off x="1665480" y="1271659"/>
              <a:ext cx="1023037" cy="499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i="1" dirty="0">
                  <a:solidFill>
                    <a:srgbClr val="1D315B"/>
                  </a:solidFill>
                  <a:latin typeface="Arial" charset="0"/>
                </a:rPr>
                <a:t>Switch Inputs</a:t>
              </a:r>
            </a:p>
          </p:txBody>
        </p:sp>
        <p:cxnSp>
          <p:nvCxnSpPr>
            <p:cNvPr id="101" name="Straight Connector 100"/>
            <p:cNvCxnSpPr/>
            <p:nvPr/>
          </p:nvCxnSpPr>
          <p:spPr bwMode="auto">
            <a:xfrm>
              <a:off x="5938516" y="1448004"/>
              <a:ext cx="0" cy="588480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2" name="Text Box 7"/>
            <p:cNvSpPr txBox="1">
              <a:spLocks noChangeArrowheads="1"/>
            </p:cNvSpPr>
            <p:nvPr/>
          </p:nvSpPr>
          <p:spPr bwMode="auto">
            <a:xfrm>
              <a:off x="1665480" y="2218365"/>
              <a:ext cx="920445" cy="499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i="1" dirty="0">
                  <a:solidFill>
                    <a:srgbClr val="1D315B"/>
                  </a:solidFill>
                  <a:latin typeface="Arial" charset="0"/>
                </a:rPr>
                <a:t>LED Output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211023" y="2185742"/>
              <a:ext cx="1657024" cy="381000"/>
              <a:chOff x="380999" y="2057400"/>
              <a:chExt cx="1859150" cy="381000"/>
            </a:xfrm>
          </p:grpSpPr>
          <p:sp>
            <p:nvSpPr>
              <p:cNvPr id="104" name="Rectangle 31"/>
              <p:cNvSpPr>
                <a:spLocks noChangeArrowheads="1"/>
              </p:cNvSpPr>
              <p:nvPr/>
            </p:nvSpPr>
            <p:spPr bwMode="auto">
              <a:xfrm>
                <a:off x="380999" y="2057400"/>
                <a:ext cx="625475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105" name="Rectangle 31"/>
              <p:cNvSpPr>
                <a:spLocks noChangeArrowheads="1"/>
              </p:cNvSpPr>
              <p:nvPr/>
            </p:nvSpPr>
            <p:spPr bwMode="auto">
              <a:xfrm>
                <a:off x="1006077" y="2057400"/>
                <a:ext cx="609600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106" name="Rectangle 31"/>
              <p:cNvSpPr>
                <a:spLocks noChangeArrowheads="1"/>
              </p:cNvSpPr>
              <p:nvPr/>
            </p:nvSpPr>
            <p:spPr bwMode="auto">
              <a:xfrm>
                <a:off x="1614900" y="2057400"/>
                <a:ext cx="625249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8750668" y="2185731"/>
              <a:ext cx="1643079" cy="381000"/>
              <a:chOff x="534165" y="2057400"/>
              <a:chExt cx="1843504" cy="381000"/>
            </a:xfrm>
          </p:grpSpPr>
          <p:sp>
            <p:nvSpPr>
              <p:cNvPr id="108" name="Rectangle 31"/>
              <p:cNvSpPr>
                <a:spLocks noChangeArrowheads="1"/>
              </p:cNvSpPr>
              <p:nvPr/>
            </p:nvSpPr>
            <p:spPr bwMode="auto">
              <a:xfrm>
                <a:off x="534165" y="2057400"/>
                <a:ext cx="625475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109" name="Rectangle 31"/>
              <p:cNvSpPr>
                <a:spLocks noChangeArrowheads="1"/>
              </p:cNvSpPr>
              <p:nvPr/>
            </p:nvSpPr>
            <p:spPr bwMode="auto">
              <a:xfrm>
                <a:off x="1159243" y="2057400"/>
                <a:ext cx="609599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110" name="Rectangle 31"/>
              <p:cNvSpPr>
                <a:spLocks noChangeArrowheads="1"/>
              </p:cNvSpPr>
              <p:nvPr/>
            </p:nvSpPr>
            <p:spPr bwMode="auto">
              <a:xfrm>
                <a:off x="1768070" y="2057400"/>
                <a:ext cx="609599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</p:grpSp>
        <p:sp>
          <p:nvSpPr>
            <p:cNvPr id="111" name="Text Box 7"/>
            <p:cNvSpPr txBox="1">
              <a:spLocks noChangeArrowheads="1"/>
            </p:cNvSpPr>
            <p:nvPr/>
          </p:nvSpPr>
          <p:spPr bwMode="auto">
            <a:xfrm>
              <a:off x="6018363" y="1595979"/>
              <a:ext cx="546945" cy="499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i="1" dirty="0">
                  <a:solidFill>
                    <a:srgbClr val="FF0000"/>
                  </a:solidFill>
                  <a:latin typeface="Arial" charset="0"/>
                </a:rPr>
                <a:t>Delay</a:t>
              </a:r>
            </a:p>
          </p:txBody>
        </p:sp>
        <p:sp>
          <p:nvSpPr>
            <p:cNvPr id="112" name="Line 5"/>
            <p:cNvSpPr>
              <a:spLocks noChangeShapeType="1"/>
            </p:cNvSpPr>
            <p:nvPr/>
          </p:nvSpPr>
          <p:spPr bwMode="auto">
            <a:xfrm>
              <a:off x="5938515" y="1926698"/>
              <a:ext cx="92787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cxnSp>
          <p:nvCxnSpPr>
            <p:cNvPr id="113" name="Straight Connector 112"/>
            <p:cNvCxnSpPr>
              <a:stCxn id="112" idx="1"/>
            </p:cNvCxnSpPr>
            <p:nvPr/>
          </p:nvCxnSpPr>
          <p:spPr bwMode="auto">
            <a:xfrm>
              <a:off x="6866388" y="1926699"/>
              <a:ext cx="1" cy="449532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>
              <a:stCxn id="92" idx="3"/>
            </p:cNvCxnSpPr>
            <p:nvPr/>
          </p:nvCxnSpPr>
          <p:spPr bwMode="auto">
            <a:xfrm flipH="1">
              <a:off x="8486996" y="1468858"/>
              <a:ext cx="1" cy="585226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5" name="Line 5"/>
            <p:cNvSpPr>
              <a:spLocks noChangeShapeType="1"/>
            </p:cNvSpPr>
            <p:nvPr/>
          </p:nvSpPr>
          <p:spPr bwMode="auto">
            <a:xfrm>
              <a:off x="8486995" y="1944298"/>
              <a:ext cx="12714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cxnSp>
          <p:nvCxnSpPr>
            <p:cNvPr id="116" name="Straight Connector 115"/>
            <p:cNvCxnSpPr>
              <a:endCxn id="108" idx="1"/>
            </p:cNvCxnSpPr>
            <p:nvPr/>
          </p:nvCxnSpPr>
          <p:spPr bwMode="auto">
            <a:xfrm>
              <a:off x="8750668" y="1944297"/>
              <a:ext cx="0" cy="431932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6" name="Text Box 7"/>
          <p:cNvSpPr txBox="1">
            <a:spLocks noChangeArrowheads="1"/>
          </p:cNvSpPr>
          <p:nvPr/>
        </p:nvSpPr>
        <p:spPr bwMode="auto">
          <a:xfrm>
            <a:off x="368518" y="1381354"/>
            <a:ext cx="13484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solidFill>
                  <a:srgbClr val="1D315B"/>
                </a:solidFill>
                <a:latin typeface="Arial" charset="0"/>
              </a:rPr>
              <a:t>Starter Code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6596" y="1751887"/>
            <a:ext cx="10830467" cy="1193610"/>
            <a:chOff x="366596" y="1751887"/>
            <a:chExt cx="10830467" cy="1193610"/>
          </a:xfrm>
        </p:grpSpPr>
        <p:sp>
          <p:nvSpPr>
            <p:cNvPr id="483" name="Rectangle 482"/>
            <p:cNvSpPr/>
            <p:nvPr/>
          </p:nvSpPr>
          <p:spPr>
            <a:xfrm>
              <a:off x="383834" y="1850027"/>
              <a:ext cx="10813229" cy="104217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9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96866" y="1751887"/>
              <a:ext cx="8909358" cy="1193610"/>
              <a:chOff x="127367" y="1865760"/>
              <a:chExt cx="8909358" cy="2160530"/>
            </a:xfrm>
          </p:grpSpPr>
          <p:sp>
            <p:nvSpPr>
              <p:cNvPr id="38" name="Rectangle 37"/>
              <p:cNvSpPr/>
              <p:nvPr/>
            </p:nvSpPr>
            <p:spPr bwMode="auto">
              <a:xfrm>
                <a:off x="1831642" y="2123877"/>
                <a:ext cx="7205083" cy="412255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1831642" y="2584403"/>
                <a:ext cx="7205083" cy="412255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1831641" y="3044929"/>
                <a:ext cx="7205083" cy="412255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1831641" y="3505358"/>
                <a:ext cx="7205083" cy="412255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930589" y="3520985"/>
                <a:ext cx="1740632" cy="381000"/>
                <a:chOff x="380999" y="2057400"/>
                <a:chExt cx="1952958" cy="381000"/>
              </a:xfrm>
            </p:grpSpPr>
            <p:sp>
              <p:nvSpPr>
                <p:cNvPr id="130" name="Rectangle 31"/>
                <p:cNvSpPr>
                  <a:spLocks noChangeArrowheads="1"/>
                </p:cNvSpPr>
                <p:nvPr/>
              </p:nvSpPr>
              <p:spPr bwMode="auto">
                <a:xfrm>
                  <a:off x="380999" y="2057400"/>
                  <a:ext cx="625475" cy="38100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R</a:t>
                  </a:r>
                </a:p>
              </p:txBody>
            </p:sp>
            <p:sp>
              <p:nvSpPr>
                <p:cNvPr id="131" name="Rectangle 31"/>
                <p:cNvSpPr>
                  <a:spLocks noChangeArrowheads="1"/>
                </p:cNvSpPr>
                <p:nvPr/>
              </p:nvSpPr>
              <p:spPr bwMode="auto">
                <a:xfrm>
                  <a:off x="1006077" y="2057400"/>
                  <a:ext cx="609600" cy="381000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G</a:t>
                  </a:r>
                </a:p>
              </p:txBody>
            </p:sp>
            <p:sp>
              <p:nvSpPr>
                <p:cNvPr id="132" name="Rectangle 31"/>
                <p:cNvSpPr>
                  <a:spLocks noChangeArrowheads="1"/>
                </p:cNvSpPr>
                <p:nvPr/>
              </p:nvSpPr>
              <p:spPr bwMode="auto">
                <a:xfrm>
                  <a:off x="1614899" y="2057400"/>
                  <a:ext cx="719058" cy="38100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B</a:t>
                  </a:r>
                </a:p>
              </p:txBody>
            </p:sp>
          </p:grpSp>
          <p:sp>
            <p:nvSpPr>
              <p:cNvPr id="45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3063474"/>
                <a:ext cx="875561" cy="473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Task_RGB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cxnSp>
            <p:nvCxnSpPr>
              <p:cNvPr id="47" name="Straight Connector 46"/>
              <p:cNvCxnSpPr/>
              <p:nvPr/>
            </p:nvCxnSpPr>
            <p:spPr bwMode="auto">
              <a:xfrm>
                <a:off x="4400933" y="1870024"/>
                <a:ext cx="0" cy="588480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8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2605866"/>
                <a:ext cx="915635" cy="473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Task_Flash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9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3552755"/>
                <a:ext cx="920445" cy="473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LED Output</a:t>
                </a:r>
              </a:p>
            </p:txBody>
          </p:sp>
          <p:sp>
            <p:nvSpPr>
              <p:cNvPr id="50" name="Rectangle 31"/>
              <p:cNvSpPr>
                <a:spLocks noChangeArrowheads="1"/>
              </p:cNvSpPr>
              <p:nvPr/>
            </p:nvSpPr>
            <p:spPr bwMode="auto">
              <a:xfrm>
                <a:off x="1829558" y="213981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1" name="Rectangle 31"/>
              <p:cNvSpPr>
                <a:spLocks noChangeArrowheads="1"/>
              </p:cNvSpPr>
              <p:nvPr/>
            </p:nvSpPr>
            <p:spPr bwMode="auto">
              <a:xfrm>
                <a:off x="1884875" y="2606170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2" name="Rectangle 31"/>
              <p:cNvSpPr>
                <a:spLocks noChangeArrowheads="1"/>
              </p:cNvSpPr>
              <p:nvPr/>
            </p:nvSpPr>
            <p:spPr bwMode="auto">
              <a:xfrm>
                <a:off x="1930594" y="3058428"/>
                <a:ext cx="1638944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3" name="Rectangle 31"/>
              <p:cNvSpPr>
                <a:spLocks noChangeArrowheads="1"/>
              </p:cNvSpPr>
              <p:nvPr/>
            </p:nvSpPr>
            <p:spPr bwMode="auto">
              <a:xfrm>
                <a:off x="3580224" y="2146607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4" name="Rectangle 31"/>
              <p:cNvSpPr>
                <a:spLocks noChangeArrowheads="1"/>
              </p:cNvSpPr>
              <p:nvPr/>
            </p:nvSpPr>
            <p:spPr bwMode="auto">
              <a:xfrm>
                <a:off x="3635541" y="2612967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5" name="Rectangle 31"/>
              <p:cNvSpPr>
                <a:spLocks noChangeArrowheads="1"/>
              </p:cNvSpPr>
              <p:nvPr/>
            </p:nvSpPr>
            <p:spPr bwMode="auto">
              <a:xfrm>
                <a:off x="3679177" y="3061520"/>
                <a:ext cx="1638944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3673440" y="3520942"/>
                <a:ext cx="1707544" cy="381086"/>
                <a:chOff x="380999" y="2057400"/>
                <a:chExt cx="1915833" cy="381086"/>
              </a:xfrm>
            </p:grpSpPr>
            <p:sp>
              <p:nvSpPr>
                <p:cNvPr id="127" name="Rectangle 31"/>
                <p:cNvSpPr>
                  <a:spLocks noChangeArrowheads="1"/>
                </p:cNvSpPr>
                <p:nvPr/>
              </p:nvSpPr>
              <p:spPr bwMode="auto">
                <a:xfrm>
                  <a:off x="380999" y="2057400"/>
                  <a:ext cx="625475" cy="38100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R</a:t>
                  </a:r>
                </a:p>
              </p:txBody>
            </p:sp>
            <p:sp>
              <p:nvSpPr>
                <p:cNvPr id="128" name="Rectangle 31"/>
                <p:cNvSpPr>
                  <a:spLocks noChangeArrowheads="1"/>
                </p:cNvSpPr>
                <p:nvPr/>
              </p:nvSpPr>
              <p:spPr bwMode="auto">
                <a:xfrm>
                  <a:off x="1006077" y="2057400"/>
                  <a:ext cx="609600" cy="381000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G</a:t>
                  </a:r>
                </a:p>
              </p:txBody>
            </p:sp>
            <p:sp>
              <p:nvSpPr>
                <p:cNvPr id="129" name="Rectangle 31"/>
                <p:cNvSpPr>
                  <a:spLocks noChangeArrowheads="1"/>
                </p:cNvSpPr>
                <p:nvPr/>
              </p:nvSpPr>
              <p:spPr bwMode="auto">
                <a:xfrm>
                  <a:off x="1610459" y="2057486"/>
                  <a:ext cx="686373" cy="38100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B</a:t>
                  </a: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5328806" y="2140717"/>
                <a:ext cx="294743" cy="1291784"/>
                <a:chOff x="5328806" y="2140717"/>
                <a:chExt cx="294743" cy="1291784"/>
              </a:xfrm>
            </p:grpSpPr>
            <p:sp>
              <p:nvSpPr>
                <p:cNvPr id="124" name="Rectangle 31"/>
                <p:cNvSpPr>
                  <a:spLocks noChangeArrowheads="1"/>
                </p:cNvSpPr>
                <p:nvPr/>
              </p:nvSpPr>
              <p:spPr bwMode="auto">
                <a:xfrm>
                  <a:off x="5328806" y="2140717"/>
                  <a:ext cx="55317" cy="377778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25" name="Rectangle 31"/>
                <p:cNvSpPr>
                  <a:spLocks noChangeArrowheads="1"/>
                </p:cNvSpPr>
                <p:nvPr/>
              </p:nvSpPr>
              <p:spPr bwMode="auto">
                <a:xfrm>
                  <a:off x="5384124" y="2607077"/>
                  <a:ext cx="193706" cy="369027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26" name="Rectangle 31"/>
                <p:cNvSpPr>
                  <a:spLocks noChangeArrowheads="1"/>
                </p:cNvSpPr>
                <p:nvPr/>
              </p:nvSpPr>
              <p:spPr bwMode="auto">
                <a:xfrm>
                  <a:off x="5577830" y="3063474"/>
                  <a:ext cx="45719" cy="369027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5623973" y="213981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9" name="Rectangle 31"/>
              <p:cNvSpPr>
                <a:spLocks noChangeArrowheads="1"/>
              </p:cNvSpPr>
              <p:nvPr/>
            </p:nvSpPr>
            <p:spPr bwMode="auto">
              <a:xfrm>
                <a:off x="5679291" y="2606170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0" name="Rectangle 31"/>
              <p:cNvSpPr>
                <a:spLocks noChangeArrowheads="1"/>
              </p:cNvSpPr>
              <p:nvPr/>
            </p:nvSpPr>
            <p:spPr bwMode="auto">
              <a:xfrm>
                <a:off x="5872997" y="3062567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1" name="Rectangle 31"/>
              <p:cNvSpPr>
                <a:spLocks noChangeArrowheads="1"/>
              </p:cNvSpPr>
              <p:nvPr/>
            </p:nvSpPr>
            <p:spPr bwMode="auto">
              <a:xfrm>
                <a:off x="5925435" y="213981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2" name="Rectangle 31"/>
              <p:cNvSpPr>
                <a:spLocks noChangeArrowheads="1"/>
              </p:cNvSpPr>
              <p:nvPr/>
            </p:nvSpPr>
            <p:spPr bwMode="auto">
              <a:xfrm>
                <a:off x="5980753" y="2606170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3" name="Rectangle 31"/>
              <p:cNvSpPr>
                <a:spLocks noChangeArrowheads="1"/>
              </p:cNvSpPr>
              <p:nvPr/>
            </p:nvSpPr>
            <p:spPr bwMode="auto">
              <a:xfrm>
                <a:off x="6174459" y="3062567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4" name="Rectangle 31"/>
              <p:cNvSpPr>
                <a:spLocks noChangeArrowheads="1"/>
              </p:cNvSpPr>
              <p:nvPr/>
            </p:nvSpPr>
            <p:spPr bwMode="auto">
              <a:xfrm>
                <a:off x="6220178" y="213981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5" name="Rectangle 31"/>
              <p:cNvSpPr>
                <a:spLocks noChangeArrowheads="1"/>
              </p:cNvSpPr>
              <p:nvPr/>
            </p:nvSpPr>
            <p:spPr bwMode="auto">
              <a:xfrm>
                <a:off x="6275496" y="2606170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>
                <a:off x="6469202" y="3062567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7" name="Rectangle 31"/>
              <p:cNvSpPr>
                <a:spLocks noChangeArrowheads="1"/>
              </p:cNvSpPr>
              <p:nvPr/>
            </p:nvSpPr>
            <p:spPr bwMode="auto">
              <a:xfrm>
                <a:off x="6520725" y="2142268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8" name="Rectangle 31"/>
              <p:cNvSpPr>
                <a:spLocks noChangeArrowheads="1"/>
              </p:cNvSpPr>
              <p:nvPr/>
            </p:nvSpPr>
            <p:spPr bwMode="auto">
              <a:xfrm>
                <a:off x="6576043" y="2608628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9" name="Rectangle 31"/>
              <p:cNvSpPr>
                <a:spLocks noChangeArrowheads="1"/>
              </p:cNvSpPr>
              <p:nvPr/>
            </p:nvSpPr>
            <p:spPr bwMode="auto">
              <a:xfrm>
                <a:off x="6769749" y="3065025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0" name="Rectangle 31"/>
              <p:cNvSpPr>
                <a:spLocks noChangeArrowheads="1"/>
              </p:cNvSpPr>
              <p:nvPr/>
            </p:nvSpPr>
            <p:spPr bwMode="auto">
              <a:xfrm>
                <a:off x="6815672" y="213981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1" name="Rectangle 31"/>
              <p:cNvSpPr>
                <a:spLocks noChangeArrowheads="1"/>
              </p:cNvSpPr>
              <p:nvPr/>
            </p:nvSpPr>
            <p:spPr bwMode="auto">
              <a:xfrm>
                <a:off x="6870990" y="2606170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2" name="Rectangle 31"/>
              <p:cNvSpPr>
                <a:spLocks noChangeArrowheads="1"/>
              </p:cNvSpPr>
              <p:nvPr/>
            </p:nvSpPr>
            <p:spPr bwMode="auto">
              <a:xfrm>
                <a:off x="7064696" y="3062567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3" name="Rectangle 31"/>
              <p:cNvSpPr>
                <a:spLocks noChangeArrowheads="1"/>
              </p:cNvSpPr>
              <p:nvPr/>
            </p:nvSpPr>
            <p:spPr bwMode="auto">
              <a:xfrm>
                <a:off x="7113664" y="213981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4" name="Rectangle 31"/>
              <p:cNvSpPr>
                <a:spLocks noChangeArrowheads="1"/>
              </p:cNvSpPr>
              <p:nvPr/>
            </p:nvSpPr>
            <p:spPr bwMode="auto">
              <a:xfrm>
                <a:off x="7169134" y="2607705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5" name="Rectangle 31"/>
              <p:cNvSpPr>
                <a:spLocks noChangeArrowheads="1"/>
              </p:cNvSpPr>
              <p:nvPr/>
            </p:nvSpPr>
            <p:spPr bwMode="auto">
              <a:xfrm>
                <a:off x="7219548" y="3056677"/>
                <a:ext cx="1638944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7217482" y="3520985"/>
                <a:ext cx="1643076" cy="381000"/>
                <a:chOff x="380999" y="2057400"/>
                <a:chExt cx="1843501" cy="381000"/>
              </a:xfrm>
            </p:grpSpPr>
            <p:sp>
              <p:nvSpPr>
                <p:cNvPr id="121" name="Rectangle 31"/>
                <p:cNvSpPr>
                  <a:spLocks noChangeArrowheads="1"/>
                </p:cNvSpPr>
                <p:nvPr/>
              </p:nvSpPr>
              <p:spPr bwMode="auto">
                <a:xfrm>
                  <a:off x="380999" y="2057400"/>
                  <a:ext cx="625475" cy="38100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R</a:t>
                  </a:r>
                </a:p>
              </p:txBody>
            </p:sp>
            <p:sp>
              <p:nvSpPr>
                <p:cNvPr id="122" name="Rectangle 31"/>
                <p:cNvSpPr>
                  <a:spLocks noChangeArrowheads="1"/>
                </p:cNvSpPr>
                <p:nvPr/>
              </p:nvSpPr>
              <p:spPr bwMode="auto">
                <a:xfrm>
                  <a:off x="1006077" y="2057400"/>
                  <a:ext cx="609600" cy="381000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G</a:t>
                  </a:r>
                </a:p>
              </p:txBody>
            </p:sp>
            <p:sp>
              <p:nvSpPr>
                <p:cNvPr id="123" name="Rectangle 31"/>
                <p:cNvSpPr>
                  <a:spLocks noChangeArrowheads="1"/>
                </p:cNvSpPr>
                <p:nvPr/>
              </p:nvSpPr>
              <p:spPr bwMode="auto">
                <a:xfrm>
                  <a:off x="1614900" y="2057400"/>
                  <a:ext cx="609600" cy="38100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B</a:t>
                  </a:r>
                </a:p>
              </p:txBody>
            </p:sp>
          </p:grpSp>
          <p:sp>
            <p:nvSpPr>
              <p:cNvPr id="78" name="Line 5"/>
              <p:cNvSpPr>
                <a:spLocks noChangeShapeType="1"/>
              </p:cNvSpPr>
              <p:nvPr/>
            </p:nvSpPr>
            <p:spPr bwMode="auto">
              <a:xfrm>
                <a:off x="4400932" y="2348718"/>
                <a:ext cx="98037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cxnSp>
            <p:nvCxnSpPr>
              <p:cNvPr id="79" name="Straight Connector 78"/>
              <p:cNvCxnSpPr>
                <a:stCxn id="124" idx="3"/>
              </p:cNvCxnSpPr>
              <p:nvPr/>
            </p:nvCxnSpPr>
            <p:spPr bwMode="auto">
              <a:xfrm flipH="1">
                <a:off x="5381310" y="2329606"/>
                <a:ext cx="2813" cy="1381014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0" name="Text Box 7"/>
              <p:cNvSpPr txBox="1">
                <a:spLocks noChangeArrowheads="1"/>
              </p:cNvSpPr>
              <p:nvPr/>
            </p:nvSpPr>
            <p:spPr bwMode="auto">
              <a:xfrm>
                <a:off x="127367" y="2051157"/>
                <a:ext cx="2469384" cy="7799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Task_Read</a:t>
                </a:r>
                <a:b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</a:b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_Switches</a:t>
                </a:r>
              </a:p>
            </p:txBody>
          </p:sp>
          <p:cxnSp>
            <p:nvCxnSpPr>
              <p:cNvPr id="81" name="Straight Connector 80"/>
              <p:cNvCxnSpPr/>
              <p:nvPr/>
            </p:nvCxnSpPr>
            <p:spPr bwMode="auto">
              <a:xfrm>
                <a:off x="6933973" y="1865760"/>
                <a:ext cx="0" cy="588481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2" name="Line 5"/>
              <p:cNvSpPr>
                <a:spLocks noChangeShapeType="1"/>
              </p:cNvSpPr>
              <p:nvPr/>
            </p:nvSpPr>
            <p:spPr bwMode="auto">
              <a:xfrm>
                <a:off x="6933871" y="2352983"/>
                <a:ext cx="28911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 bwMode="auto">
              <a:xfrm flipH="1">
                <a:off x="7216409" y="2335496"/>
                <a:ext cx="2813" cy="1381014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4" name="Rectangle 31"/>
              <p:cNvSpPr>
                <a:spLocks noChangeArrowheads="1"/>
              </p:cNvSpPr>
              <p:nvPr/>
            </p:nvSpPr>
            <p:spPr bwMode="auto">
              <a:xfrm>
                <a:off x="5381310" y="3520985"/>
                <a:ext cx="1825212" cy="38100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 w="12700">
                    <a:solidFill>
                      <a:srgbClr val="FF9933"/>
                    </a:solidFill>
                  </a:ln>
                  <a:solidFill>
                    <a:srgbClr val="FF9933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85" name="Rectangle 31"/>
              <p:cNvSpPr>
                <a:spLocks noChangeArrowheads="1"/>
              </p:cNvSpPr>
              <p:nvPr/>
            </p:nvSpPr>
            <p:spPr bwMode="auto">
              <a:xfrm>
                <a:off x="5383320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86" name="Rectangle 31"/>
              <p:cNvSpPr>
                <a:spLocks noChangeArrowheads="1"/>
              </p:cNvSpPr>
              <p:nvPr/>
            </p:nvSpPr>
            <p:spPr bwMode="auto">
              <a:xfrm>
                <a:off x="5665544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17" name="Rectangle 31"/>
              <p:cNvSpPr>
                <a:spLocks noChangeArrowheads="1"/>
              </p:cNvSpPr>
              <p:nvPr/>
            </p:nvSpPr>
            <p:spPr bwMode="auto">
              <a:xfrm>
                <a:off x="5962262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18" name="Rectangle 31"/>
              <p:cNvSpPr>
                <a:spLocks noChangeArrowheads="1"/>
              </p:cNvSpPr>
              <p:nvPr/>
            </p:nvSpPr>
            <p:spPr bwMode="auto">
              <a:xfrm>
                <a:off x="6261657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19" name="Rectangle 31"/>
              <p:cNvSpPr>
                <a:spLocks noChangeArrowheads="1"/>
              </p:cNvSpPr>
              <p:nvPr/>
            </p:nvSpPr>
            <p:spPr bwMode="auto">
              <a:xfrm>
                <a:off x="6543881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20" name="Rectangle 31"/>
              <p:cNvSpPr>
                <a:spLocks noChangeArrowheads="1"/>
              </p:cNvSpPr>
              <p:nvPr/>
            </p:nvSpPr>
            <p:spPr bwMode="auto">
              <a:xfrm>
                <a:off x="6840599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487" name="Text Box 7"/>
            <p:cNvSpPr txBox="1">
              <a:spLocks noChangeArrowheads="1"/>
            </p:cNvSpPr>
            <p:nvPr/>
          </p:nvSpPr>
          <p:spPr bwMode="auto">
            <a:xfrm>
              <a:off x="366596" y="2234056"/>
              <a:ext cx="1346844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solidFill>
                    <a:srgbClr val="1D315B"/>
                  </a:solidFill>
                  <a:latin typeface="Arial" charset="0"/>
                </a:rPr>
                <a:t>Cooperative </a:t>
              </a:r>
              <a:br>
                <a:rPr lang="en-US" sz="1600" i="1" dirty="0">
                  <a:solidFill>
                    <a:srgbClr val="1D315B"/>
                  </a:solidFill>
                  <a:latin typeface="Arial" charset="0"/>
                </a:rPr>
              </a:br>
              <a:r>
                <a:rPr lang="en-US" sz="1600" i="1" dirty="0">
                  <a:solidFill>
                    <a:srgbClr val="1D315B"/>
                  </a:solidFill>
                  <a:latin typeface="Arial" charset="0"/>
                </a:rPr>
                <a:t>Tasks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3834" y="2936729"/>
            <a:ext cx="10813229" cy="1187706"/>
            <a:chOff x="383834" y="2936729"/>
            <a:chExt cx="10813229" cy="1187706"/>
          </a:xfrm>
        </p:grpSpPr>
        <p:sp>
          <p:nvSpPr>
            <p:cNvPr id="484" name="Rectangle 483"/>
            <p:cNvSpPr/>
            <p:nvPr/>
          </p:nvSpPr>
          <p:spPr>
            <a:xfrm>
              <a:off x="383834" y="3055958"/>
              <a:ext cx="10813229" cy="104217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9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1996866" y="2936729"/>
              <a:ext cx="8908828" cy="1187706"/>
              <a:chOff x="127897" y="1865760"/>
              <a:chExt cx="8908828" cy="2163548"/>
            </a:xfrm>
          </p:grpSpPr>
          <p:sp>
            <p:nvSpPr>
              <p:cNvPr id="137" name="Rectangle 136"/>
              <p:cNvSpPr/>
              <p:nvPr/>
            </p:nvSpPr>
            <p:spPr bwMode="auto">
              <a:xfrm>
                <a:off x="1831642" y="2122563"/>
                <a:ext cx="7205083" cy="414883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1831642" y="2583088"/>
                <a:ext cx="7205083" cy="414883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1831641" y="3043615"/>
                <a:ext cx="7205083" cy="414883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1831641" y="3504042"/>
                <a:ext cx="7205083" cy="414883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grpSp>
            <p:nvGrpSpPr>
              <p:cNvPr id="143" name="Group 142"/>
              <p:cNvGrpSpPr/>
              <p:nvPr/>
            </p:nvGrpSpPr>
            <p:grpSpPr>
              <a:xfrm>
                <a:off x="1930589" y="3520985"/>
                <a:ext cx="1740632" cy="381000"/>
                <a:chOff x="380999" y="2057400"/>
                <a:chExt cx="1952958" cy="381000"/>
              </a:xfrm>
            </p:grpSpPr>
            <p:sp>
              <p:nvSpPr>
                <p:cNvPr id="193" name="Rectangle 31"/>
                <p:cNvSpPr>
                  <a:spLocks noChangeArrowheads="1"/>
                </p:cNvSpPr>
                <p:nvPr/>
              </p:nvSpPr>
              <p:spPr bwMode="auto">
                <a:xfrm>
                  <a:off x="380999" y="2057400"/>
                  <a:ext cx="625475" cy="38100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R</a:t>
                  </a:r>
                </a:p>
              </p:txBody>
            </p:sp>
            <p:sp>
              <p:nvSpPr>
                <p:cNvPr id="194" name="Rectangle 31"/>
                <p:cNvSpPr>
                  <a:spLocks noChangeArrowheads="1"/>
                </p:cNvSpPr>
                <p:nvPr/>
              </p:nvSpPr>
              <p:spPr bwMode="auto">
                <a:xfrm>
                  <a:off x="1006077" y="2057400"/>
                  <a:ext cx="609600" cy="381000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G</a:t>
                  </a:r>
                </a:p>
              </p:txBody>
            </p:sp>
            <p:sp>
              <p:nvSpPr>
                <p:cNvPr id="195" name="Rectangle 31"/>
                <p:cNvSpPr>
                  <a:spLocks noChangeArrowheads="1"/>
                </p:cNvSpPr>
                <p:nvPr/>
              </p:nvSpPr>
              <p:spPr bwMode="auto">
                <a:xfrm>
                  <a:off x="1614899" y="2057400"/>
                  <a:ext cx="719058" cy="38100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B</a:t>
                  </a:r>
                </a:p>
              </p:txBody>
            </p:sp>
          </p:grpSp>
          <p:sp>
            <p:nvSpPr>
              <p:cNvPr id="144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3063475"/>
                <a:ext cx="875561" cy="476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Task_RGB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cxnSp>
            <p:nvCxnSpPr>
              <p:cNvPr id="146" name="Straight Connector 145"/>
              <p:cNvCxnSpPr/>
              <p:nvPr/>
            </p:nvCxnSpPr>
            <p:spPr bwMode="auto">
              <a:xfrm>
                <a:off x="4400933" y="1870024"/>
                <a:ext cx="0" cy="588480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7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2605866"/>
                <a:ext cx="915635" cy="476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Task_Flash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48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3552754"/>
                <a:ext cx="920445" cy="476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LED Output</a:t>
                </a:r>
              </a:p>
            </p:txBody>
          </p:sp>
          <p:sp>
            <p:nvSpPr>
              <p:cNvPr id="149" name="Rectangle 31"/>
              <p:cNvSpPr>
                <a:spLocks noChangeArrowheads="1"/>
              </p:cNvSpPr>
              <p:nvPr/>
            </p:nvSpPr>
            <p:spPr bwMode="auto">
              <a:xfrm>
                <a:off x="1884875" y="2606170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50" name="Rectangle 31"/>
              <p:cNvSpPr>
                <a:spLocks noChangeArrowheads="1"/>
              </p:cNvSpPr>
              <p:nvPr/>
            </p:nvSpPr>
            <p:spPr bwMode="auto">
              <a:xfrm>
                <a:off x="1930593" y="3058428"/>
                <a:ext cx="1696183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51" name="Rectangle 31"/>
              <p:cNvSpPr>
                <a:spLocks noChangeArrowheads="1"/>
              </p:cNvSpPr>
              <p:nvPr/>
            </p:nvSpPr>
            <p:spPr bwMode="auto">
              <a:xfrm>
                <a:off x="3635541" y="2612967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152" name="Group 151"/>
              <p:cNvGrpSpPr/>
              <p:nvPr/>
            </p:nvGrpSpPr>
            <p:grpSpPr>
              <a:xfrm>
                <a:off x="3673440" y="3520942"/>
                <a:ext cx="1707544" cy="381086"/>
                <a:chOff x="380999" y="2057400"/>
                <a:chExt cx="1915833" cy="381086"/>
              </a:xfrm>
            </p:grpSpPr>
            <p:sp>
              <p:nvSpPr>
                <p:cNvPr id="190" name="Rectangle 31"/>
                <p:cNvSpPr>
                  <a:spLocks noChangeArrowheads="1"/>
                </p:cNvSpPr>
                <p:nvPr/>
              </p:nvSpPr>
              <p:spPr bwMode="auto">
                <a:xfrm>
                  <a:off x="380999" y="2057400"/>
                  <a:ext cx="625475" cy="38100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R</a:t>
                  </a:r>
                </a:p>
              </p:txBody>
            </p:sp>
            <p:sp>
              <p:nvSpPr>
                <p:cNvPr id="191" name="Rectangle 31"/>
                <p:cNvSpPr>
                  <a:spLocks noChangeArrowheads="1"/>
                </p:cNvSpPr>
                <p:nvPr/>
              </p:nvSpPr>
              <p:spPr bwMode="auto">
                <a:xfrm>
                  <a:off x="1006077" y="2057400"/>
                  <a:ext cx="609600" cy="381000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G</a:t>
                  </a:r>
                </a:p>
              </p:txBody>
            </p:sp>
            <p:sp>
              <p:nvSpPr>
                <p:cNvPr id="192" name="Rectangle 31"/>
                <p:cNvSpPr>
                  <a:spLocks noChangeArrowheads="1"/>
                </p:cNvSpPr>
                <p:nvPr/>
              </p:nvSpPr>
              <p:spPr bwMode="auto">
                <a:xfrm>
                  <a:off x="1610459" y="2057486"/>
                  <a:ext cx="686373" cy="38100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B</a:t>
                  </a:r>
                </a:p>
              </p:txBody>
            </p:sp>
          </p:grpSp>
          <p:sp>
            <p:nvSpPr>
              <p:cNvPr id="153" name="Rectangle 31"/>
              <p:cNvSpPr>
                <a:spLocks noChangeArrowheads="1"/>
              </p:cNvSpPr>
              <p:nvPr/>
            </p:nvSpPr>
            <p:spPr bwMode="auto">
              <a:xfrm>
                <a:off x="4419888" y="2139810"/>
                <a:ext cx="27432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54" name="Rectangle 31"/>
              <p:cNvSpPr>
                <a:spLocks noChangeArrowheads="1"/>
              </p:cNvSpPr>
              <p:nvPr/>
            </p:nvSpPr>
            <p:spPr bwMode="auto">
              <a:xfrm>
                <a:off x="5384343" y="2606170"/>
                <a:ext cx="222905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55" name="Rectangle 31"/>
              <p:cNvSpPr>
                <a:spLocks noChangeArrowheads="1"/>
              </p:cNvSpPr>
              <p:nvPr/>
            </p:nvSpPr>
            <p:spPr bwMode="auto">
              <a:xfrm>
                <a:off x="5607249" y="3062567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56" name="Rectangle 31"/>
              <p:cNvSpPr>
                <a:spLocks noChangeArrowheads="1"/>
              </p:cNvSpPr>
              <p:nvPr/>
            </p:nvSpPr>
            <p:spPr bwMode="auto">
              <a:xfrm>
                <a:off x="5665544" y="2606170"/>
                <a:ext cx="25609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57" name="Rectangle 31"/>
              <p:cNvSpPr>
                <a:spLocks noChangeArrowheads="1"/>
              </p:cNvSpPr>
              <p:nvPr/>
            </p:nvSpPr>
            <p:spPr bwMode="auto">
              <a:xfrm>
                <a:off x="5918606" y="3062567"/>
                <a:ext cx="48077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58" name="Rectangle 31"/>
              <p:cNvSpPr>
                <a:spLocks noChangeArrowheads="1"/>
              </p:cNvSpPr>
              <p:nvPr/>
            </p:nvSpPr>
            <p:spPr bwMode="auto">
              <a:xfrm>
                <a:off x="5962261" y="2606170"/>
                <a:ext cx="241603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59" name="Rectangle 31"/>
              <p:cNvSpPr>
                <a:spLocks noChangeArrowheads="1"/>
              </p:cNvSpPr>
              <p:nvPr/>
            </p:nvSpPr>
            <p:spPr bwMode="auto">
              <a:xfrm>
                <a:off x="6200831" y="3062567"/>
                <a:ext cx="55657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0" name="Rectangle 31"/>
              <p:cNvSpPr>
                <a:spLocks noChangeArrowheads="1"/>
              </p:cNvSpPr>
              <p:nvPr/>
            </p:nvSpPr>
            <p:spPr bwMode="auto">
              <a:xfrm>
                <a:off x="6261657" y="2606170"/>
                <a:ext cx="241602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1" name="Rectangle 31"/>
              <p:cNvSpPr>
                <a:spLocks noChangeArrowheads="1"/>
              </p:cNvSpPr>
              <p:nvPr/>
            </p:nvSpPr>
            <p:spPr bwMode="auto">
              <a:xfrm>
                <a:off x="6504570" y="3063113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2" name="Rectangle 161"/>
              <p:cNvSpPr>
                <a:spLocks noChangeArrowheads="1"/>
              </p:cNvSpPr>
              <p:nvPr/>
            </p:nvSpPr>
            <p:spPr bwMode="auto">
              <a:xfrm>
                <a:off x="6551435" y="2608628"/>
                <a:ext cx="244212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3" name="Rectangle 31"/>
              <p:cNvSpPr>
                <a:spLocks noChangeArrowheads="1"/>
              </p:cNvSpPr>
              <p:nvPr/>
            </p:nvSpPr>
            <p:spPr bwMode="auto">
              <a:xfrm>
                <a:off x="6795647" y="30693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" name="Rectangle 31"/>
              <p:cNvSpPr>
                <a:spLocks noChangeArrowheads="1"/>
              </p:cNvSpPr>
              <p:nvPr/>
            </p:nvSpPr>
            <p:spPr bwMode="auto">
              <a:xfrm>
                <a:off x="6840599" y="2606170"/>
                <a:ext cx="134193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5" name="Rectangle 31"/>
              <p:cNvSpPr>
                <a:spLocks noChangeArrowheads="1"/>
              </p:cNvSpPr>
              <p:nvPr/>
            </p:nvSpPr>
            <p:spPr bwMode="auto">
              <a:xfrm>
                <a:off x="7079168" y="3062567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6" name="Rectangle 31"/>
              <p:cNvSpPr>
                <a:spLocks noChangeArrowheads="1"/>
              </p:cNvSpPr>
              <p:nvPr/>
            </p:nvSpPr>
            <p:spPr bwMode="auto">
              <a:xfrm>
                <a:off x="7124970" y="2606170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7" name="Rectangle 31"/>
              <p:cNvSpPr>
                <a:spLocks noChangeArrowheads="1"/>
              </p:cNvSpPr>
              <p:nvPr/>
            </p:nvSpPr>
            <p:spPr bwMode="auto">
              <a:xfrm>
                <a:off x="7170689" y="3056677"/>
                <a:ext cx="1645457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168" name="Group 167"/>
              <p:cNvGrpSpPr/>
              <p:nvPr/>
            </p:nvGrpSpPr>
            <p:grpSpPr>
              <a:xfrm>
                <a:off x="7165169" y="3520942"/>
                <a:ext cx="1643076" cy="381000"/>
                <a:chOff x="380999" y="2057400"/>
                <a:chExt cx="1843501" cy="381000"/>
              </a:xfrm>
            </p:grpSpPr>
            <p:sp>
              <p:nvSpPr>
                <p:cNvPr id="187" name="Rectangle 31"/>
                <p:cNvSpPr>
                  <a:spLocks noChangeArrowheads="1"/>
                </p:cNvSpPr>
                <p:nvPr/>
              </p:nvSpPr>
              <p:spPr bwMode="auto">
                <a:xfrm>
                  <a:off x="380999" y="2057400"/>
                  <a:ext cx="625475" cy="38100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R</a:t>
                  </a:r>
                </a:p>
              </p:txBody>
            </p:sp>
            <p:sp>
              <p:nvSpPr>
                <p:cNvPr id="188" name="Rectangle 31"/>
                <p:cNvSpPr>
                  <a:spLocks noChangeArrowheads="1"/>
                </p:cNvSpPr>
                <p:nvPr/>
              </p:nvSpPr>
              <p:spPr bwMode="auto">
                <a:xfrm>
                  <a:off x="1006077" y="2057400"/>
                  <a:ext cx="609600" cy="381000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G</a:t>
                  </a:r>
                </a:p>
              </p:txBody>
            </p:sp>
            <p:sp>
              <p:nvSpPr>
                <p:cNvPr id="189" name="Rectangle 31"/>
                <p:cNvSpPr>
                  <a:spLocks noChangeArrowheads="1"/>
                </p:cNvSpPr>
                <p:nvPr/>
              </p:nvSpPr>
              <p:spPr bwMode="auto">
                <a:xfrm>
                  <a:off x="1614900" y="2057400"/>
                  <a:ext cx="609600" cy="38100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B</a:t>
                  </a:r>
                </a:p>
              </p:txBody>
            </p:sp>
          </p:grpSp>
          <p:sp>
            <p:nvSpPr>
              <p:cNvPr id="170" name="Line 5"/>
              <p:cNvSpPr>
                <a:spLocks noChangeShapeType="1"/>
              </p:cNvSpPr>
              <p:nvPr/>
            </p:nvSpPr>
            <p:spPr bwMode="auto">
              <a:xfrm>
                <a:off x="4400932" y="2348718"/>
                <a:ext cx="98037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71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2051157"/>
                <a:ext cx="2468854" cy="784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PORTD_</a:t>
                </a:r>
                <a:b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</a:b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IRQHandler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cxnSp>
            <p:nvCxnSpPr>
              <p:cNvPr id="172" name="Straight Connector 171"/>
              <p:cNvCxnSpPr/>
              <p:nvPr/>
            </p:nvCxnSpPr>
            <p:spPr bwMode="auto">
              <a:xfrm>
                <a:off x="6938735" y="1865760"/>
                <a:ext cx="0" cy="588480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/>
              <p:cNvCxnSpPr>
                <a:endCxn id="187" idx="1"/>
              </p:cNvCxnSpPr>
              <p:nvPr/>
            </p:nvCxnSpPr>
            <p:spPr bwMode="auto">
              <a:xfrm flipH="1">
                <a:off x="7165169" y="2344454"/>
                <a:ext cx="3336" cy="1366988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4" name="Rectangle 31"/>
              <p:cNvSpPr>
                <a:spLocks noChangeArrowheads="1"/>
              </p:cNvSpPr>
              <p:nvPr/>
            </p:nvSpPr>
            <p:spPr bwMode="auto">
              <a:xfrm>
                <a:off x="5381310" y="3520985"/>
                <a:ext cx="1789379" cy="38100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 w="12700">
                    <a:solidFill>
                      <a:srgbClr val="FF9933"/>
                    </a:solidFill>
                  </a:ln>
                  <a:solidFill>
                    <a:srgbClr val="FF9933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75" name="Rectangle 31"/>
              <p:cNvSpPr>
                <a:spLocks noChangeArrowheads="1"/>
              </p:cNvSpPr>
              <p:nvPr/>
            </p:nvSpPr>
            <p:spPr bwMode="auto">
              <a:xfrm>
                <a:off x="5383320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76" name="Rectangle 31"/>
              <p:cNvSpPr>
                <a:spLocks noChangeArrowheads="1"/>
              </p:cNvSpPr>
              <p:nvPr/>
            </p:nvSpPr>
            <p:spPr bwMode="auto">
              <a:xfrm>
                <a:off x="5665544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77" name="Rectangle 31"/>
              <p:cNvSpPr>
                <a:spLocks noChangeArrowheads="1"/>
              </p:cNvSpPr>
              <p:nvPr/>
            </p:nvSpPr>
            <p:spPr bwMode="auto">
              <a:xfrm>
                <a:off x="5962262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78" name="Rectangle 31"/>
              <p:cNvSpPr>
                <a:spLocks noChangeArrowheads="1"/>
              </p:cNvSpPr>
              <p:nvPr/>
            </p:nvSpPr>
            <p:spPr bwMode="auto">
              <a:xfrm>
                <a:off x="6261657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79" name="Rectangle 31"/>
              <p:cNvSpPr>
                <a:spLocks noChangeArrowheads="1"/>
              </p:cNvSpPr>
              <p:nvPr/>
            </p:nvSpPr>
            <p:spPr bwMode="auto">
              <a:xfrm>
                <a:off x="6543881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0" name="Rectangle 31"/>
              <p:cNvSpPr>
                <a:spLocks noChangeArrowheads="1"/>
              </p:cNvSpPr>
              <p:nvPr/>
            </p:nvSpPr>
            <p:spPr bwMode="auto">
              <a:xfrm>
                <a:off x="6840599" y="3520985"/>
                <a:ext cx="134208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1" name="Rectangle 31"/>
              <p:cNvSpPr>
                <a:spLocks noChangeArrowheads="1"/>
              </p:cNvSpPr>
              <p:nvPr/>
            </p:nvSpPr>
            <p:spPr bwMode="auto">
              <a:xfrm>
                <a:off x="3679158" y="3057358"/>
                <a:ext cx="73333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2" name="Rectangle 31"/>
              <p:cNvSpPr>
                <a:spLocks noChangeArrowheads="1"/>
              </p:cNvSpPr>
              <p:nvPr/>
            </p:nvSpPr>
            <p:spPr bwMode="auto">
              <a:xfrm>
                <a:off x="4467203" y="3060847"/>
                <a:ext cx="913084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cxnSp>
            <p:nvCxnSpPr>
              <p:cNvPr id="183" name="Straight Connector 182"/>
              <p:cNvCxnSpPr>
                <a:stCxn id="170" idx="1"/>
                <a:endCxn id="175" idx="1"/>
              </p:cNvCxnSpPr>
              <p:nvPr/>
            </p:nvCxnSpPr>
            <p:spPr bwMode="auto">
              <a:xfrm>
                <a:off x="5381310" y="2348719"/>
                <a:ext cx="2010" cy="1362766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4" name="Rectangle 31"/>
              <p:cNvSpPr>
                <a:spLocks noChangeArrowheads="1"/>
              </p:cNvSpPr>
              <p:nvPr/>
            </p:nvSpPr>
            <p:spPr bwMode="auto">
              <a:xfrm>
                <a:off x="6974791" y="2135257"/>
                <a:ext cx="27432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5" name="Rectangle 31"/>
              <p:cNvSpPr>
                <a:spLocks noChangeArrowheads="1"/>
              </p:cNvSpPr>
              <p:nvPr/>
            </p:nvSpPr>
            <p:spPr bwMode="auto">
              <a:xfrm>
                <a:off x="7007806" y="2606170"/>
                <a:ext cx="74395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6" name="Line 5"/>
              <p:cNvSpPr>
                <a:spLocks noChangeShapeType="1"/>
              </p:cNvSpPr>
              <p:nvPr/>
            </p:nvSpPr>
            <p:spPr bwMode="auto">
              <a:xfrm>
                <a:off x="6942644" y="2344454"/>
                <a:ext cx="22034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  <p:sp>
          <p:nvSpPr>
            <p:cNvPr id="488" name="Text Box 7"/>
            <p:cNvSpPr txBox="1">
              <a:spLocks noChangeArrowheads="1"/>
            </p:cNvSpPr>
            <p:nvPr/>
          </p:nvSpPr>
          <p:spPr bwMode="auto">
            <a:xfrm>
              <a:off x="394521" y="3190497"/>
              <a:ext cx="134684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solidFill>
                    <a:srgbClr val="1D315B"/>
                  </a:solidFill>
                  <a:latin typeface="Arial" charset="0"/>
                </a:rPr>
                <a:t>Cooperative </a:t>
              </a:r>
              <a:br>
                <a:rPr lang="en-US" sz="1600" i="1" dirty="0">
                  <a:solidFill>
                    <a:srgbClr val="1D315B"/>
                  </a:solidFill>
                  <a:latin typeface="Arial" charset="0"/>
                </a:rPr>
              </a:br>
              <a:r>
                <a:rPr lang="en-US" sz="1600" i="1" dirty="0">
                  <a:solidFill>
                    <a:srgbClr val="1D315B"/>
                  </a:solidFill>
                  <a:latin typeface="Arial" charset="0"/>
                </a:rPr>
                <a:t>Tasks and </a:t>
              </a:r>
              <a:br>
                <a:rPr lang="en-US" sz="1600" i="1" dirty="0">
                  <a:solidFill>
                    <a:srgbClr val="1D315B"/>
                  </a:solidFill>
                  <a:latin typeface="Arial" charset="0"/>
                </a:rPr>
              </a:br>
              <a:r>
                <a:rPr lang="en-US" sz="1600" i="1" dirty="0">
                  <a:solidFill>
                    <a:srgbClr val="1D315B"/>
                  </a:solidFill>
                  <a:latin typeface="Arial" charset="0"/>
                </a:rPr>
                <a:t>Switch ISR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3834" y="4131661"/>
            <a:ext cx="10813229" cy="1180567"/>
            <a:chOff x="383834" y="4239611"/>
            <a:chExt cx="10813229" cy="1180567"/>
          </a:xfrm>
        </p:grpSpPr>
        <p:sp>
          <p:nvSpPr>
            <p:cNvPr id="491" name="Rectangle 490"/>
            <p:cNvSpPr/>
            <p:nvPr/>
          </p:nvSpPr>
          <p:spPr>
            <a:xfrm>
              <a:off x="383834" y="4351983"/>
              <a:ext cx="10813229" cy="104217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9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2038962" y="4239611"/>
              <a:ext cx="8908828" cy="1180567"/>
              <a:chOff x="127897" y="1845135"/>
              <a:chExt cx="8908828" cy="2193749"/>
            </a:xfrm>
          </p:grpSpPr>
          <p:sp>
            <p:nvSpPr>
              <p:cNvPr id="200" name="Rectangle 199"/>
              <p:cNvSpPr/>
              <p:nvPr/>
            </p:nvSpPr>
            <p:spPr bwMode="auto">
              <a:xfrm>
                <a:off x="1831642" y="2114358"/>
                <a:ext cx="7205083" cy="423218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 bwMode="auto">
              <a:xfrm>
                <a:off x="1831642" y="2580033"/>
                <a:ext cx="7205083" cy="423218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 bwMode="auto">
              <a:xfrm>
                <a:off x="1831641" y="3038217"/>
                <a:ext cx="7205083" cy="423218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31641" y="3499356"/>
                <a:ext cx="7205083" cy="423218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grpSp>
            <p:nvGrpSpPr>
              <p:cNvPr id="206" name="Group 205"/>
              <p:cNvGrpSpPr/>
              <p:nvPr/>
            </p:nvGrpSpPr>
            <p:grpSpPr>
              <a:xfrm>
                <a:off x="1930589" y="3520466"/>
                <a:ext cx="1643076" cy="381000"/>
                <a:chOff x="380999" y="2057400"/>
                <a:chExt cx="1843501" cy="381000"/>
              </a:xfrm>
            </p:grpSpPr>
            <p:sp>
              <p:nvSpPr>
                <p:cNvPr id="289" name="Rectangle 31"/>
                <p:cNvSpPr>
                  <a:spLocks noChangeArrowheads="1"/>
                </p:cNvSpPr>
                <p:nvPr/>
              </p:nvSpPr>
              <p:spPr bwMode="auto">
                <a:xfrm>
                  <a:off x="380999" y="2057400"/>
                  <a:ext cx="624713" cy="38100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R</a:t>
                  </a:r>
                </a:p>
              </p:txBody>
            </p:sp>
            <p:sp>
              <p:nvSpPr>
                <p:cNvPr id="290" name="Rectangle 31"/>
                <p:cNvSpPr>
                  <a:spLocks noChangeArrowheads="1"/>
                </p:cNvSpPr>
                <p:nvPr/>
              </p:nvSpPr>
              <p:spPr bwMode="auto">
                <a:xfrm>
                  <a:off x="1006077" y="2057400"/>
                  <a:ext cx="609600" cy="381000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G</a:t>
                  </a:r>
                </a:p>
              </p:txBody>
            </p:sp>
            <p:sp>
              <p:nvSpPr>
                <p:cNvPr id="291" name="Rectangle 31"/>
                <p:cNvSpPr>
                  <a:spLocks noChangeArrowheads="1"/>
                </p:cNvSpPr>
                <p:nvPr/>
              </p:nvSpPr>
              <p:spPr bwMode="auto">
                <a:xfrm>
                  <a:off x="1614900" y="2057400"/>
                  <a:ext cx="609600" cy="38100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B</a:t>
                  </a:r>
                </a:p>
              </p:txBody>
            </p:sp>
          </p:grpSp>
          <p:sp>
            <p:nvSpPr>
              <p:cNvPr id="207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3063472"/>
                <a:ext cx="875561" cy="486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Task_RGB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cxnSp>
            <p:nvCxnSpPr>
              <p:cNvPr id="209" name="Straight Connector 208"/>
              <p:cNvCxnSpPr/>
              <p:nvPr/>
            </p:nvCxnSpPr>
            <p:spPr bwMode="auto">
              <a:xfrm>
                <a:off x="4350579" y="1884180"/>
                <a:ext cx="383" cy="582646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0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2605864"/>
                <a:ext cx="915635" cy="486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Task_Flash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11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3552756"/>
                <a:ext cx="920445" cy="486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LED Output</a:t>
                </a:r>
              </a:p>
            </p:txBody>
          </p:sp>
          <p:sp>
            <p:nvSpPr>
              <p:cNvPr id="212" name="Rectangle 31"/>
              <p:cNvSpPr>
                <a:spLocks noChangeArrowheads="1"/>
              </p:cNvSpPr>
              <p:nvPr/>
            </p:nvSpPr>
            <p:spPr bwMode="auto">
              <a:xfrm>
                <a:off x="1828489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13" name="Rectangle 31"/>
              <p:cNvSpPr>
                <a:spLocks noChangeArrowheads="1"/>
              </p:cNvSpPr>
              <p:nvPr/>
            </p:nvSpPr>
            <p:spPr bwMode="auto">
              <a:xfrm>
                <a:off x="1883806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14" name="Rectangle 31"/>
              <p:cNvSpPr>
                <a:spLocks noChangeArrowheads="1"/>
              </p:cNvSpPr>
              <p:nvPr/>
            </p:nvSpPr>
            <p:spPr bwMode="auto">
              <a:xfrm>
                <a:off x="1929525" y="3059328"/>
                <a:ext cx="450303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15" name="Rectangle 31"/>
              <p:cNvSpPr>
                <a:spLocks noChangeArrowheads="1"/>
              </p:cNvSpPr>
              <p:nvPr/>
            </p:nvSpPr>
            <p:spPr bwMode="auto">
              <a:xfrm>
                <a:off x="3473342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16" name="Rectangle 31"/>
              <p:cNvSpPr>
                <a:spLocks noChangeArrowheads="1"/>
              </p:cNvSpPr>
              <p:nvPr/>
            </p:nvSpPr>
            <p:spPr bwMode="auto">
              <a:xfrm>
                <a:off x="3528606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17" name="Rectangle 31"/>
              <p:cNvSpPr>
                <a:spLocks noChangeArrowheads="1"/>
              </p:cNvSpPr>
              <p:nvPr/>
            </p:nvSpPr>
            <p:spPr bwMode="auto">
              <a:xfrm>
                <a:off x="6971840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19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2051155"/>
                <a:ext cx="1460943" cy="8006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Task_Read</a:t>
                </a:r>
                <a:b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</a:b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_Switches</a:t>
                </a:r>
              </a:p>
            </p:txBody>
          </p:sp>
          <p:cxnSp>
            <p:nvCxnSpPr>
              <p:cNvPr id="220" name="Straight Connector 219"/>
              <p:cNvCxnSpPr/>
              <p:nvPr/>
            </p:nvCxnSpPr>
            <p:spPr bwMode="auto">
              <a:xfrm>
                <a:off x="6893308" y="1845135"/>
                <a:ext cx="0" cy="588480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1" name="Rectangle 31"/>
              <p:cNvSpPr>
                <a:spLocks noChangeArrowheads="1"/>
              </p:cNvSpPr>
              <p:nvPr/>
            </p:nvSpPr>
            <p:spPr bwMode="auto">
              <a:xfrm>
                <a:off x="2385210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22" name="Rectangle 31"/>
              <p:cNvSpPr>
                <a:spLocks noChangeArrowheads="1"/>
              </p:cNvSpPr>
              <p:nvPr/>
            </p:nvSpPr>
            <p:spPr bwMode="auto">
              <a:xfrm>
                <a:off x="2440938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23" name="Rectangle 31"/>
              <p:cNvSpPr>
                <a:spLocks noChangeArrowheads="1"/>
              </p:cNvSpPr>
              <p:nvPr/>
            </p:nvSpPr>
            <p:spPr bwMode="auto">
              <a:xfrm>
                <a:off x="2485822" y="3059328"/>
                <a:ext cx="438525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24" name="Rectangle 31"/>
              <p:cNvSpPr>
                <a:spLocks noChangeArrowheads="1"/>
              </p:cNvSpPr>
              <p:nvPr/>
            </p:nvSpPr>
            <p:spPr bwMode="auto">
              <a:xfrm>
                <a:off x="2928277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25" name="Rectangle 31"/>
              <p:cNvSpPr>
                <a:spLocks noChangeArrowheads="1"/>
              </p:cNvSpPr>
              <p:nvPr/>
            </p:nvSpPr>
            <p:spPr bwMode="auto">
              <a:xfrm>
                <a:off x="2984772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26" name="Rectangle 31"/>
              <p:cNvSpPr>
                <a:spLocks noChangeArrowheads="1"/>
              </p:cNvSpPr>
              <p:nvPr/>
            </p:nvSpPr>
            <p:spPr bwMode="auto">
              <a:xfrm>
                <a:off x="3030341" y="3059328"/>
                <a:ext cx="436953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227" name="Group 226"/>
              <p:cNvGrpSpPr/>
              <p:nvPr/>
            </p:nvGrpSpPr>
            <p:grpSpPr>
              <a:xfrm>
                <a:off x="3578667" y="3520466"/>
                <a:ext cx="1047323" cy="381000"/>
                <a:chOff x="380999" y="2057400"/>
                <a:chExt cx="1175077" cy="381000"/>
              </a:xfrm>
            </p:grpSpPr>
            <p:sp>
              <p:nvSpPr>
                <p:cNvPr id="287" name="Rectangle 31"/>
                <p:cNvSpPr>
                  <a:spLocks noChangeArrowheads="1"/>
                </p:cNvSpPr>
                <p:nvPr/>
              </p:nvSpPr>
              <p:spPr bwMode="auto">
                <a:xfrm>
                  <a:off x="380999" y="2057400"/>
                  <a:ext cx="624713" cy="38100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R</a:t>
                  </a:r>
                </a:p>
              </p:txBody>
            </p:sp>
            <p:sp>
              <p:nvSpPr>
                <p:cNvPr id="288" name="Rectangle 31"/>
                <p:cNvSpPr>
                  <a:spLocks noChangeArrowheads="1"/>
                </p:cNvSpPr>
                <p:nvPr/>
              </p:nvSpPr>
              <p:spPr bwMode="auto">
                <a:xfrm>
                  <a:off x="1006077" y="2057400"/>
                  <a:ext cx="549999" cy="381000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G</a:t>
                  </a:r>
                </a:p>
              </p:txBody>
            </p:sp>
          </p:grpSp>
          <p:grpSp>
            <p:nvGrpSpPr>
              <p:cNvPr id="228" name="Group 227"/>
              <p:cNvGrpSpPr/>
              <p:nvPr/>
            </p:nvGrpSpPr>
            <p:grpSpPr>
              <a:xfrm>
                <a:off x="7013193" y="3520466"/>
                <a:ext cx="1656224" cy="381000"/>
                <a:chOff x="380999" y="2057400"/>
                <a:chExt cx="1843501" cy="381000"/>
              </a:xfrm>
            </p:grpSpPr>
            <p:sp>
              <p:nvSpPr>
                <p:cNvPr id="284" name="Rectangle 31"/>
                <p:cNvSpPr>
                  <a:spLocks noChangeArrowheads="1"/>
                </p:cNvSpPr>
                <p:nvPr/>
              </p:nvSpPr>
              <p:spPr bwMode="auto">
                <a:xfrm>
                  <a:off x="380999" y="2057400"/>
                  <a:ext cx="624713" cy="38100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R</a:t>
                  </a:r>
                </a:p>
              </p:txBody>
            </p:sp>
            <p:sp>
              <p:nvSpPr>
                <p:cNvPr id="285" name="Rectangle 31"/>
                <p:cNvSpPr>
                  <a:spLocks noChangeArrowheads="1"/>
                </p:cNvSpPr>
                <p:nvPr/>
              </p:nvSpPr>
              <p:spPr bwMode="auto">
                <a:xfrm>
                  <a:off x="1006077" y="2057400"/>
                  <a:ext cx="609600" cy="381000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G</a:t>
                  </a:r>
                </a:p>
              </p:txBody>
            </p:sp>
            <p:sp>
              <p:nvSpPr>
                <p:cNvPr id="286" name="Rectangle 31"/>
                <p:cNvSpPr>
                  <a:spLocks noChangeArrowheads="1"/>
                </p:cNvSpPr>
                <p:nvPr/>
              </p:nvSpPr>
              <p:spPr bwMode="auto">
                <a:xfrm>
                  <a:off x="1614900" y="2057400"/>
                  <a:ext cx="609600" cy="38100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rPr>
                    <a:t>B</a:t>
                  </a:r>
                </a:p>
              </p:txBody>
            </p:sp>
          </p:grpSp>
          <p:sp>
            <p:nvSpPr>
              <p:cNvPr id="229" name="Rectangle 31"/>
              <p:cNvSpPr>
                <a:spLocks noChangeArrowheads="1"/>
              </p:cNvSpPr>
              <p:nvPr/>
            </p:nvSpPr>
            <p:spPr bwMode="auto">
              <a:xfrm>
                <a:off x="3573288" y="3059328"/>
                <a:ext cx="457375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30" name="Rectangle 31"/>
              <p:cNvSpPr>
                <a:spLocks noChangeArrowheads="1"/>
              </p:cNvSpPr>
              <p:nvPr/>
            </p:nvSpPr>
            <p:spPr bwMode="auto">
              <a:xfrm>
                <a:off x="4135461" y="3059328"/>
                <a:ext cx="430237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31" name="Rectangle 31"/>
              <p:cNvSpPr>
                <a:spLocks noChangeArrowheads="1"/>
              </p:cNvSpPr>
              <p:nvPr/>
            </p:nvSpPr>
            <p:spPr bwMode="auto">
              <a:xfrm>
                <a:off x="4030871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32" name="Rectangle 31"/>
              <p:cNvSpPr>
                <a:spLocks noChangeArrowheads="1"/>
              </p:cNvSpPr>
              <p:nvPr/>
            </p:nvSpPr>
            <p:spPr bwMode="auto">
              <a:xfrm>
                <a:off x="4086135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33" name="Rectangle 31"/>
              <p:cNvSpPr>
                <a:spLocks noChangeArrowheads="1"/>
              </p:cNvSpPr>
              <p:nvPr/>
            </p:nvSpPr>
            <p:spPr bwMode="auto">
              <a:xfrm>
                <a:off x="4570673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34" name="Rectangle 31"/>
              <p:cNvSpPr>
                <a:spLocks noChangeArrowheads="1"/>
              </p:cNvSpPr>
              <p:nvPr/>
            </p:nvSpPr>
            <p:spPr bwMode="auto">
              <a:xfrm>
                <a:off x="4625991" y="2607131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35" name="Rectangle 31"/>
              <p:cNvSpPr>
                <a:spLocks noChangeArrowheads="1"/>
              </p:cNvSpPr>
              <p:nvPr/>
            </p:nvSpPr>
            <p:spPr bwMode="auto">
              <a:xfrm>
                <a:off x="4819697" y="3065315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36" name="Rectangle 31"/>
              <p:cNvSpPr>
                <a:spLocks noChangeArrowheads="1"/>
              </p:cNvSpPr>
              <p:nvPr/>
            </p:nvSpPr>
            <p:spPr bwMode="auto">
              <a:xfrm>
                <a:off x="4863052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37" name="Rectangle 31"/>
              <p:cNvSpPr>
                <a:spLocks noChangeArrowheads="1"/>
              </p:cNvSpPr>
              <p:nvPr/>
            </p:nvSpPr>
            <p:spPr bwMode="auto">
              <a:xfrm>
                <a:off x="4912535" y="2607131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38" name="Rectangle 31"/>
              <p:cNvSpPr>
                <a:spLocks noChangeArrowheads="1"/>
              </p:cNvSpPr>
              <p:nvPr/>
            </p:nvSpPr>
            <p:spPr bwMode="auto">
              <a:xfrm>
                <a:off x="5107952" y="3065315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39" name="Rectangle 31"/>
              <p:cNvSpPr>
                <a:spLocks noChangeArrowheads="1"/>
              </p:cNvSpPr>
              <p:nvPr/>
            </p:nvSpPr>
            <p:spPr bwMode="auto">
              <a:xfrm>
                <a:off x="5155860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40" name="Rectangle 31"/>
              <p:cNvSpPr>
                <a:spLocks noChangeArrowheads="1"/>
              </p:cNvSpPr>
              <p:nvPr/>
            </p:nvSpPr>
            <p:spPr bwMode="auto">
              <a:xfrm>
                <a:off x="5213082" y="2607131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41" name="Rectangle 31"/>
              <p:cNvSpPr>
                <a:spLocks noChangeArrowheads="1"/>
              </p:cNvSpPr>
              <p:nvPr/>
            </p:nvSpPr>
            <p:spPr bwMode="auto">
              <a:xfrm>
                <a:off x="5404805" y="3065315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42" name="Rectangle 31"/>
              <p:cNvSpPr>
                <a:spLocks noChangeArrowheads="1"/>
              </p:cNvSpPr>
              <p:nvPr/>
            </p:nvSpPr>
            <p:spPr bwMode="auto">
              <a:xfrm>
                <a:off x="5449010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43" name="Rectangle 31"/>
              <p:cNvSpPr>
                <a:spLocks noChangeArrowheads="1"/>
              </p:cNvSpPr>
              <p:nvPr/>
            </p:nvSpPr>
            <p:spPr bwMode="auto">
              <a:xfrm>
                <a:off x="5504328" y="2607131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44" name="Rectangle 31"/>
              <p:cNvSpPr>
                <a:spLocks noChangeArrowheads="1"/>
              </p:cNvSpPr>
              <p:nvPr/>
            </p:nvSpPr>
            <p:spPr bwMode="auto">
              <a:xfrm>
                <a:off x="5698034" y="3065315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45" name="Rectangle 31"/>
              <p:cNvSpPr>
                <a:spLocks noChangeArrowheads="1"/>
              </p:cNvSpPr>
              <p:nvPr/>
            </p:nvSpPr>
            <p:spPr bwMode="auto">
              <a:xfrm>
                <a:off x="5741389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46" name="Rectangle 31"/>
              <p:cNvSpPr>
                <a:spLocks noChangeArrowheads="1"/>
              </p:cNvSpPr>
              <p:nvPr/>
            </p:nvSpPr>
            <p:spPr bwMode="auto">
              <a:xfrm>
                <a:off x="5790872" y="2607131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47" name="Rectangle 31"/>
              <p:cNvSpPr>
                <a:spLocks noChangeArrowheads="1"/>
              </p:cNvSpPr>
              <p:nvPr/>
            </p:nvSpPr>
            <p:spPr bwMode="auto">
              <a:xfrm>
                <a:off x="5986289" y="3065315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48" name="Rectangle 31"/>
              <p:cNvSpPr>
                <a:spLocks noChangeArrowheads="1"/>
              </p:cNvSpPr>
              <p:nvPr/>
            </p:nvSpPr>
            <p:spPr bwMode="auto">
              <a:xfrm>
                <a:off x="6034197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49" name="Rectangle 31"/>
              <p:cNvSpPr>
                <a:spLocks noChangeArrowheads="1"/>
              </p:cNvSpPr>
              <p:nvPr/>
            </p:nvSpPr>
            <p:spPr bwMode="auto">
              <a:xfrm>
                <a:off x="6091419" y="2607131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50" name="Rectangle 31"/>
              <p:cNvSpPr>
                <a:spLocks noChangeArrowheads="1"/>
              </p:cNvSpPr>
              <p:nvPr/>
            </p:nvSpPr>
            <p:spPr bwMode="auto">
              <a:xfrm>
                <a:off x="6283142" y="3065315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51" name="Rectangle 31"/>
              <p:cNvSpPr>
                <a:spLocks noChangeArrowheads="1"/>
              </p:cNvSpPr>
              <p:nvPr/>
            </p:nvSpPr>
            <p:spPr bwMode="auto">
              <a:xfrm>
                <a:off x="6328861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52" name="Rectangle 31"/>
              <p:cNvSpPr>
                <a:spLocks noChangeArrowheads="1"/>
              </p:cNvSpPr>
              <p:nvPr/>
            </p:nvSpPr>
            <p:spPr bwMode="auto">
              <a:xfrm>
                <a:off x="6384179" y="2607131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53" name="Rectangle 31"/>
              <p:cNvSpPr>
                <a:spLocks noChangeArrowheads="1"/>
              </p:cNvSpPr>
              <p:nvPr/>
            </p:nvSpPr>
            <p:spPr bwMode="auto">
              <a:xfrm>
                <a:off x="6577885" y="3065315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54" name="Rectangle 31"/>
              <p:cNvSpPr>
                <a:spLocks noChangeArrowheads="1"/>
              </p:cNvSpPr>
              <p:nvPr/>
            </p:nvSpPr>
            <p:spPr bwMode="auto">
              <a:xfrm>
                <a:off x="6621240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55" name="Rectangle 31"/>
              <p:cNvSpPr>
                <a:spLocks noChangeArrowheads="1"/>
              </p:cNvSpPr>
              <p:nvPr/>
            </p:nvSpPr>
            <p:spPr bwMode="auto">
              <a:xfrm>
                <a:off x="6670723" y="2607131"/>
                <a:ext cx="193706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56" name="Rectangle 31"/>
              <p:cNvSpPr>
                <a:spLocks noChangeArrowheads="1"/>
              </p:cNvSpPr>
              <p:nvPr/>
            </p:nvSpPr>
            <p:spPr bwMode="auto">
              <a:xfrm>
                <a:off x="6866140" y="3065315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57" name="Rectangle 31"/>
              <p:cNvSpPr>
                <a:spLocks noChangeArrowheads="1"/>
              </p:cNvSpPr>
              <p:nvPr/>
            </p:nvSpPr>
            <p:spPr bwMode="auto">
              <a:xfrm>
                <a:off x="6914048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4625329" y="3520466"/>
                <a:ext cx="2387536" cy="381000"/>
                <a:chOff x="4625329" y="3520466"/>
                <a:chExt cx="2387536" cy="381000"/>
              </a:xfrm>
            </p:grpSpPr>
            <p:sp>
              <p:nvSpPr>
                <p:cNvPr id="274" name="Rectangle 31"/>
                <p:cNvSpPr>
                  <a:spLocks noChangeArrowheads="1"/>
                </p:cNvSpPr>
                <p:nvPr/>
              </p:nvSpPr>
              <p:spPr bwMode="auto">
                <a:xfrm>
                  <a:off x="4625329" y="3520466"/>
                  <a:ext cx="2387536" cy="38100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 w="12700">
                      <a:solidFill>
                        <a:srgbClr val="FF9933"/>
                      </a:solidFill>
                    </a:ln>
                    <a:solidFill>
                      <a:srgbClr val="FF9933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grpSp>
              <p:nvGrpSpPr>
                <p:cNvPr id="275" name="Group 274"/>
                <p:cNvGrpSpPr/>
                <p:nvPr/>
              </p:nvGrpSpPr>
              <p:grpSpPr>
                <a:xfrm>
                  <a:off x="4627780" y="3520466"/>
                  <a:ext cx="2174620" cy="381000"/>
                  <a:chOff x="4627780" y="3520439"/>
                  <a:chExt cx="2174620" cy="381000"/>
                </a:xfrm>
              </p:grpSpPr>
              <p:sp>
                <p:nvSpPr>
                  <p:cNvPr id="276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4627780" y="3520439"/>
                    <a:ext cx="134208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1D315B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277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4910004" y="3520439"/>
                    <a:ext cx="134208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1D315B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278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5206722" y="3520439"/>
                    <a:ext cx="134208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1D315B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279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5506117" y="3520439"/>
                    <a:ext cx="134208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1D315B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280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5788341" y="3520439"/>
                    <a:ext cx="134208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1D315B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281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6085059" y="3520439"/>
                    <a:ext cx="134208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1D315B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282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6668192" y="3520439"/>
                    <a:ext cx="134208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1D315B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  <p:sp>
                <p:nvSpPr>
                  <p:cNvPr id="283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6384178" y="3520439"/>
                    <a:ext cx="134208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1D315B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259" name="Line 5"/>
              <p:cNvSpPr>
                <a:spLocks noChangeShapeType="1"/>
              </p:cNvSpPr>
              <p:nvPr/>
            </p:nvSpPr>
            <p:spPr bwMode="auto">
              <a:xfrm flipV="1">
                <a:off x="4350579" y="2325969"/>
                <a:ext cx="272599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260" name="Rectangle 31"/>
              <p:cNvSpPr>
                <a:spLocks noChangeArrowheads="1"/>
              </p:cNvSpPr>
              <p:nvPr/>
            </p:nvSpPr>
            <p:spPr bwMode="auto">
              <a:xfrm>
                <a:off x="7018171" y="3059328"/>
                <a:ext cx="438525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61" name="Line 5"/>
              <p:cNvSpPr>
                <a:spLocks noChangeShapeType="1"/>
              </p:cNvSpPr>
              <p:nvPr/>
            </p:nvSpPr>
            <p:spPr bwMode="auto">
              <a:xfrm>
                <a:off x="6893308" y="2325969"/>
                <a:ext cx="13584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cxnSp>
            <p:nvCxnSpPr>
              <p:cNvPr id="262" name="Straight Connector 261"/>
              <p:cNvCxnSpPr>
                <a:stCxn id="233" idx="3"/>
                <a:endCxn id="288" idx="3"/>
              </p:cNvCxnSpPr>
              <p:nvPr/>
            </p:nvCxnSpPr>
            <p:spPr bwMode="auto">
              <a:xfrm>
                <a:off x="4625990" y="2325969"/>
                <a:ext cx="0" cy="1384997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3" name="Straight Connector 262"/>
              <p:cNvCxnSpPr>
                <a:endCxn id="284" idx="1"/>
              </p:cNvCxnSpPr>
              <p:nvPr/>
            </p:nvCxnSpPr>
            <p:spPr bwMode="auto">
              <a:xfrm flipH="1">
                <a:off x="7013193" y="2328699"/>
                <a:ext cx="9868" cy="1382267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4" name="Rectangle 31"/>
              <p:cNvSpPr>
                <a:spLocks noChangeArrowheads="1"/>
              </p:cNvSpPr>
              <p:nvPr/>
            </p:nvSpPr>
            <p:spPr bwMode="auto">
              <a:xfrm>
                <a:off x="7461626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65" name="Rectangle 31"/>
              <p:cNvSpPr>
                <a:spLocks noChangeArrowheads="1"/>
              </p:cNvSpPr>
              <p:nvPr/>
            </p:nvSpPr>
            <p:spPr bwMode="auto">
              <a:xfrm>
                <a:off x="7516943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66" name="Rectangle 31"/>
              <p:cNvSpPr>
                <a:spLocks noChangeArrowheads="1"/>
              </p:cNvSpPr>
              <p:nvPr/>
            </p:nvSpPr>
            <p:spPr bwMode="auto">
              <a:xfrm>
                <a:off x="7562662" y="3059328"/>
                <a:ext cx="450303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67" name="Rectangle 31"/>
              <p:cNvSpPr>
                <a:spLocks noChangeArrowheads="1"/>
              </p:cNvSpPr>
              <p:nvPr/>
            </p:nvSpPr>
            <p:spPr bwMode="auto">
              <a:xfrm>
                <a:off x="8012442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68" name="Rectangle 31"/>
              <p:cNvSpPr>
                <a:spLocks noChangeArrowheads="1"/>
              </p:cNvSpPr>
              <p:nvPr/>
            </p:nvSpPr>
            <p:spPr bwMode="auto">
              <a:xfrm>
                <a:off x="8067759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69" name="Rectangle 31"/>
              <p:cNvSpPr>
                <a:spLocks noChangeArrowheads="1"/>
              </p:cNvSpPr>
              <p:nvPr/>
            </p:nvSpPr>
            <p:spPr bwMode="auto">
              <a:xfrm>
                <a:off x="8113478" y="3059328"/>
                <a:ext cx="450303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70" name="Rectangle 31"/>
              <p:cNvSpPr>
                <a:spLocks noChangeArrowheads="1"/>
              </p:cNvSpPr>
              <p:nvPr/>
            </p:nvSpPr>
            <p:spPr bwMode="auto">
              <a:xfrm>
                <a:off x="8568892" y="213708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71" name="Rectangle 31"/>
              <p:cNvSpPr>
                <a:spLocks noChangeArrowheads="1"/>
              </p:cNvSpPr>
              <p:nvPr/>
            </p:nvSpPr>
            <p:spPr bwMode="auto">
              <a:xfrm>
                <a:off x="8624209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72" name="Rectangle 31"/>
              <p:cNvSpPr>
                <a:spLocks noChangeArrowheads="1"/>
              </p:cNvSpPr>
              <p:nvPr/>
            </p:nvSpPr>
            <p:spPr bwMode="auto">
              <a:xfrm>
                <a:off x="8669929" y="3059328"/>
                <a:ext cx="366796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73" name="Rectangle 31"/>
              <p:cNvSpPr>
                <a:spLocks noChangeArrowheads="1"/>
              </p:cNvSpPr>
              <p:nvPr/>
            </p:nvSpPr>
            <p:spPr bwMode="auto">
              <a:xfrm>
                <a:off x="8669417" y="3520466"/>
                <a:ext cx="367307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</p:grpSp>
        <p:sp>
          <p:nvSpPr>
            <p:cNvPr id="489" name="Text Box 7"/>
            <p:cNvSpPr txBox="1">
              <a:spLocks noChangeArrowheads="1"/>
            </p:cNvSpPr>
            <p:nvPr/>
          </p:nvSpPr>
          <p:spPr bwMode="auto">
            <a:xfrm>
              <a:off x="436213" y="4539973"/>
              <a:ext cx="1346844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solidFill>
                    <a:srgbClr val="1D315B"/>
                  </a:solidFill>
                  <a:latin typeface="Arial" charset="0"/>
                </a:rPr>
                <a:t>Cooperative </a:t>
              </a:r>
              <a:br>
                <a:rPr lang="en-US" sz="1600" i="1" dirty="0">
                  <a:solidFill>
                    <a:srgbClr val="1D315B"/>
                  </a:solidFill>
                  <a:latin typeface="Arial" charset="0"/>
                </a:rPr>
              </a:br>
              <a:r>
                <a:rPr lang="en-US" sz="1600" i="1" dirty="0">
                  <a:solidFill>
                    <a:srgbClr val="1D315B"/>
                  </a:solidFill>
                  <a:latin typeface="Arial" charset="0"/>
                </a:rPr>
                <a:t>FSM Tasks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3834" y="5482198"/>
            <a:ext cx="10813229" cy="1120004"/>
            <a:chOff x="383834" y="5590148"/>
            <a:chExt cx="10813229" cy="1120004"/>
          </a:xfrm>
        </p:grpSpPr>
        <p:sp>
          <p:nvSpPr>
            <p:cNvPr id="492" name="Rectangle 491"/>
            <p:cNvSpPr/>
            <p:nvPr/>
          </p:nvSpPr>
          <p:spPr>
            <a:xfrm>
              <a:off x="383834" y="5616937"/>
              <a:ext cx="10813229" cy="104217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9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4" name="Group 293"/>
            <p:cNvGrpSpPr/>
            <p:nvPr/>
          </p:nvGrpSpPr>
          <p:grpSpPr>
            <a:xfrm>
              <a:off x="2008023" y="5590148"/>
              <a:ext cx="8913728" cy="1120004"/>
              <a:chOff x="127897" y="1835966"/>
              <a:chExt cx="8913728" cy="2240009"/>
            </a:xfrm>
          </p:grpSpPr>
          <p:sp>
            <p:nvSpPr>
              <p:cNvPr id="296" name="Rectangle 295"/>
              <p:cNvSpPr/>
              <p:nvPr/>
            </p:nvSpPr>
            <p:spPr bwMode="auto">
              <a:xfrm>
                <a:off x="1831642" y="2099194"/>
                <a:ext cx="7205083" cy="455510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 bwMode="auto">
              <a:xfrm>
                <a:off x="1831642" y="2563889"/>
                <a:ext cx="7205083" cy="455510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298" name="Rectangle 297"/>
              <p:cNvSpPr/>
              <p:nvPr/>
            </p:nvSpPr>
            <p:spPr bwMode="auto">
              <a:xfrm>
                <a:off x="1831641" y="3023053"/>
                <a:ext cx="7205083" cy="455510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 bwMode="auto">
              <a:xfrm>
                <a:off x="1831641" y="3482137"/>
                <a:ext cx="7205083" cy="455510"/>
              </a:xfrm>
              <a:prstGeom prst="rect">
                <a:avLst/>
              </a:prstGeom>
              <a:noFill/>
              <a:ln w="9525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eaLnBrk="0" fontAlgn="ctr" latinLnBrk="0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F9933"/>
                  </a:buClr>
                  <a:buSzPct val="125000"/>
                  <a:buFont typeface="Wingdings" pitchFamily="2" charset="2"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pitchFamily="34" charset="0"/>
                </a:endParaRPr>
              </a:p>
            </p:txBody>
          </p:sp>
          <p:sp>
            <p:nvSpPr>
              <p:cNvPr id="302" name="Rectangle 31"/>
              <p:cNvSpPr>
                <a:spLocks noChangeArrowheads="1"/>
              </p:cNvSpPr>
              <p:nvPr/>
            </p:nvSpPr>
            <p:spPr bwMode="auto">
              <a:xfrm>
                <a:off x="1930589" y="3519392"/>
                <a:ext cx="575618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303" name="Rectangle 31"/>
              <p:cNvSpPr>
                <a:spLocks noChangeArrowheads="1"/>
              </p:cNvSpPr>
              <p:nvPr/>
            </p:nvSpPr>
            <p:spPr bwMode="auto">
              <a:xfrm>
                <a:off x="2506206" y="3519392"/>
                <a:ext cx="575219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304" name="Rectangle 31"/>
              <p:cNvSpPr>
                <a:spLocks noChangeArrowheads="1"/>
              </p:cNvSpPr>
              <p:nvPr/>
            </p:nvSpPr>
            <p:spPr bwMode="auto">
              <a:xfrm>
                <a:off x="3081424" y="3519392"/>
                <a:ext cx="571851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  <p:sp>
            <p:nvSpPr>
              <p:cNvPr id="305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3063475"/>
                <a:ext cx="87556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Task_RGB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cxnSp>
            <p:nvCxnSpPr>
              <p:cNvPr id="307" name="Straight Connector 306"/>
              <p:cNvCxnSpPr/>
              <p:nvPr/>
            </p:nvCxnSpPr>
            <p:spPr bwMode="auto">
              <a:xfrm>
                <a:off x="4385604" y="1884180"/>
                <a:ext cx="383" cy="582646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8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2605865"/>
                <a:ext cx="915635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Task_Flash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09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3552755"/>
                <a:ext cx="920445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LED Output</a:t>
                </a:r>
              </a:p>
            </p:txBody>
          </p:sp>
          <p:sp>
            <p:nvSpPr>
              <p:cNvPr id="310" name="Rectangle 31"/>
              <p:cNvSpPr>
                <a:spLocks noChangeArrowheads="1"/>
              </p:cNvSpPr>
              <p:nvPr/>
            </p:nvSpPr>
            <p:spPr bwMode="auto">
              <a:xfrm>
                <a:off x="1828489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11" name="Rectangle 31"/>
              <p:cNvSpPr>
                <a:spLocks noChangeArrowheads="1"/>
              </p:cNvSpPr>
              <p:nvPr/>
            </p:nvSpPr>
            <p:spPr bwMode="auto">
              <a:xfrm>
                <a:off x="1883806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12" name="Rectangle 31"/>
              <p:cNvSpPr>
                <a:spLocks noChangeArrowheads="1"/>
              </p:cNvSpPr>
              <p:nvPr/>
            </p:nvSpPr>
            <p:spPr bwMode="auto">
              <a:xfrm>
                <a:off x="1929525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13" name="Text Box 7"/>
              <p:cNvSpPr txBox="1">
                <a:spLocks noChangeArrowheads="1"/>
              </p:cNvSpPr>
              <p:nvPr/>
            </p:nvSpPr>
            <p:spPr bwMode="auto">
              <a:xfrm>
                <a:off x="127897" y="2051156"/>
                <a:ext cx="1460943" cy="861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Task_Read</a:t>
                </a:r>
                <a:b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</a:b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_Switches</a:t>
                </a:r>
              </a:p>
            </p:txBody>
          </p:sp>
          <p:cxnSp>
            <p:nvCxnSpPr>
              <p:cNvPr id="314" name="Straight Connector 313"/>
              <p:cNvCxnSpPr/>
              <p:nvPr/>
            </p:nvCxnSpPr>
            <p:spPr bwMode="auto">
              <a:xfrm>
                <a:off x="6928333" y="1835966"/>
                <a:ext cx="0" cy="588480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15" name="Rectangle 31"/>
              <p:cNvSpPr>
                <a:spLocks noChangeArrowheads="1"/>
              </p:cNvSpPr>
              <p:nvPr/>
            </p:nvSpPr>
            <p:spPr bwMode="auto">
              <a:xfrm>
                <a:off x="3653275" y="3519392"/>
                <a:ext cx="576442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316" name="Rectangle 31"/>
              <p:cNvSpPr>
                <a:spLocks noChangeArrowheads="1"/>
              </p:cNvSpPr>
              <p:nvPr/>
            </p:nvSpPr>
            <p:spPr bwMode="auto">
              <a:xfrm>
                <a:off x="4229717" y="3519392"/>
                <a:ext cx="248257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317" name="Rectangle 31"/>
              <p:cNvSpPr>
                <a:spLocks noChangeArrowheads="1"/>
              </p:cNvSpPr>
              <p:nvPr/>
            </p:nvSpPr>
            <p:spPr bwMode="auto">
              <a:xfrm>
                <a:off x="7685483" y="3519392"/>
                <a:ext cx="573931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  <p:sp>
            <p:nvSpPr>
              <p:cNvPr id="318" name="Rectangle 31"/>
              <p:cNvSpPr>
                <a:spLocks noChangeArrowheads="1"/>
              </p:cNvSpPr>
              <p:nvPr/>
            </p:nvSpPr>
            <p:spPr bwMode="auto">
              <a:xfrm>
                <a:off x="8263435" y="3519392"/>
                <a:ext cx="569980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319" name="Rectangle 31"/>
              <p:cNvSpPr>
                <a:spLocks noChangeArrowheads="1"/>
              </p:cNvSpPr>
              <p:nvPr/>
            </p:nvSpPr>
            <p:spPr bwMode="auto">
              <a:xfrm>
                <a:off x="4475882" y="3519392"/>
                <a:ext cx="2626750" cy="38100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 w="12700">
                    <a:solidFill>
                      <a:srgbClr val="FF9933"/>
                    </a:solidFill>
                  </a:ln>
                  <a:solidFill>
                    <a:srgbClr val="FF9933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grpSp>
            <p:nvGrpSpPr>
              <p:cNvPr id="320" name="Group 319"/>
              <p:cNvGrpSpPr/>
              <p:nvPr/>
            </p:nvGrpSpPr>
            <p:grpSpPr>
              <a:xfrm>
                <a:off x="4480518" y="3519392"/>
                <a:ext cx="2151315" cy="381000"/>
                <a:chOff x="4627779" y="3520439"/>
                <a:chExt cx="2151315" cy="381000"/>
              </a:xfrm>
            </p:grpSpPr>
            <p:sp>
              <p:nvSpPr>
                <p:cNvPr id="475" name="Rectangle 31"/>
                <p:cNvSpPr>
                  <a:spLocks noChangeArrowheads="1"/>
                </p:cNvSpPr>
                <p:nvPr/>
              </p:nvSpPr>
              <p:spPr bwMode="auto">
                <a:xfrm>
                  <a:off x="4627779" y="3520439"/>
                  <a:ext cx="143033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476" name="Rectangle 31"/>
                <p:cNvSpPr>
                  <a:spLocks noChangeArrowheads="1"/>
                </p:cNvSpPr>
                <p:nvPr/>
              </p:nvSpPr>
              <p:spPr bwMode="auto">
                <a:xfrm>
                  <a:off x="4905927" y="3520439"/>
                  <a:ext cx="146775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477" name="Rectangle 31"/>
                <p:cNvSpPr>
                  <a:spLocks noChangeArrowheads="1"/>
                </p:cNvSpPr>
                <p:nvPr/>
              </p:nvSpPr>
              <p:spPr bwMode="auto">
                <a:xfrm>
                  <a:off x="5200718" y="3520439"/>
                  <a:ext cx="139964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478" name="Rectangle 31"/>
                <p:cNvSpPr>
                  <a:spLocks noChangeArrowheads="1"/>
                </p:cNvSpPr>
                <p:nvPr/>
              </p:nvSpPr>
              <p:spPr bwMode="auto">
                <a:xfrm>
                  <a:off x="5483071" y="3520439"/>
                  <a:ext cx="144109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479" name="Rectangle 31"/>
                <p:cNvSpPr>
                  <a:spLocks noChangeArrowheads="1"/>
                </p:cNvSpPr>
                <p:nvPr/>
              </p:nvSpPr>
              <p:spPr bwMode="auto">
                <a:xfrm>
                  <a:off x="5769481" y="3520439"/>
                  <a:ext cx="145680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480" name="Rectangle 31"/>
                <p:cNvSpPr>
                  <a:spLocks noChangeArrowheads="1"/>
                </p:cNvSpPr>
                <p:nvPr/>
              </p:nvSpPr>
              <p:spPr bwMode="auto">
                <a:xfrm>
                  <a:off x="6059618" y="3520439"/>
                  <a:ext cx="143523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481" name="Rectangle 31"/>
                <p:cNvSpPr>
                  <a:spLocks noChangeArrowheads="1"/>
                </p:cNvSpPr>
                <p:nvPr/>
              </p:nvSpPr>
              <p:spPr bwMode="auto">
                <a:xfrm>
                  <a:off x="6644250" y="3520439"/>
                  <a:ext cx="134844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482" name="Rectangle 31"/>
                <p:cNvSpPr>
                  <a:spLocks noChangeArrowheads="1"/>
                </p:cNvSpPr>
                <p:nvPr/>
              </p:nvSpPr>
              <p:spPr bwMode="auto">
                <a:xfrm>
                  <a:off x="6345530" y="3520439"/>
                  <a:ext cx="143915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1D315B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sp>
            <p:nvSpPr>
              <p:cNvPr id="321" name="Rectangle 320"/>
              <p:cNvSpPr>
                <a:spLocks noChangeArrowheads="1"/>
              </p:cNvSpPr>
              <p:nvPr/>
            </p:nvSpPr>
            <p:spPr bwMode="auto">
              <a:xfrm>
                <a:off x="7102633" y="3519392"/>
                <a:ext cx="582850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322" name="Rectangle 31"/>
              <p:cNvSpPr>
                <a:spLocks noChangeArrowheads="1"/>
              </p:cNvSpPr>
              <p:nvPr/>
            </p:nvSpPr>
            <p:spPr bwMode="auto">
              <a:xfrm>
                <a:off x="1970495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23" name="Rectangle 31"/>
              <p:cNvSpPr>
                <a:spLocks noChangeArrowheads="1"/>
              </p:cNvSpPr>
              <p:nvPr/>
            </p:nvSpPr>
            <p:spPr bwMode="auto">
              <a:xfrm>
                <a:off x="2025812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24" name="Rectangle 31"/>
              <p:cNvSpPr>
                <a:spLocks noChangeArrowheads="1"/>
              </p:cNvSpPr>
              <p:nvPr/>
            </p:nvSpPr>
            <p:spPr bwMode="auto">
              <a:xfrm>
                <a:off x="2071531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25" name="Rectangle 31"/>
              <p:cNvSpPr>
                <a:spLocks noChangeArrowheads="1"/>
              </p:cNvSpPr>
              <p:nvPr/>
            </p:nvSpPr>
            <p:spPr bwMode="auto">
              <a:xfrm>
                <a:off x="2119259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26" name="Rectangle 31"/>
              <p:cNvSpPr>
                <a:spLocks noChangeArrowheads="1"/>
              </p:cNvSpPr>
              <p:nvPr/>
            </p:nvSpPr>
            <p:spPr bwMode="auto">
              <a:xfrm>
                <a:off x="2174576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27" name="Rectangle 31"/>
              <p:cNvSpPr>
                <a:spLocks noChangeArrowheads="1"/>
              </p:cNvSpPr>
              <p:nvPr/>
            </p:nvSpPr>
            <p:spPr bwMode="auto">
              <a:xfrm>
                <a:off x="2220295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28" name="Rectangle 31"/>
              <p:cNvSpPr>
                <a:spLocks noChangeArrowheads="1"/>
              </p:cNvSpPr>
              <p:nvPr/>
            </p:nvSpPr>
            <p:spPr bwMode="auto">
              <a:xfrm>
                <a:off x="2261648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29" name="Rectangle 31"/>
              <p:cNvSpPr>
                <a:spLocks noChangeArrowheads="1"/>
              </p:cNvSpPr>
              <p:nvPr/>
            </p:nvSpPr>
            <p:spPr bwMode="auto">
              <a:xfrm>
                <a:off x="2316965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30" name="Rectangle 31"/>
              <p:cNvSpPr>
                <a:spLocks noChangeArrowheads="1"/>
              </p:cNvSpPr>
              <p:nvPr/>
            </p:nvSpPr>
            <p:spPr bwMode="auto">
              <a:xfrm>
                <a:off x="2362684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31" name="Rectangle 31"/>
              <p:cNvSpPr>
                <a:spLocks noChangeArrowheads="1"/>
              </p:cNvSpPr>
              <p:nvPr/>
            </p:nvSpPr>
            <p:spPr bwMode="auto">
              <a:xfrm>
                <a:off x="2405171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32" name="Rectangle 31"/>
              <p:cNvSpPr>
                <a:spLocks noChangeArrowheads="1"/>
              </p:cNvSpPr>
              <p:nvPr/>
            </p:nvSpPr>
            <p:spPr bwMode="auto">
              <a:xfrm>
                <a:off x="2460488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33" name="Rectangle 31"/>
              <p:cNvSpPr>
                <a:spLocks noChangeArrowheads="1"/>
              </p:cNvSpPr>
              <p:nvPr/>
            </p:nvSpPr>
            <p:spPr bwMode="auto">
              <a:xfrm>
                <a:off x="2506207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34" name="Rectangle 31"/>
              <p:cNvSpPr>
                <a:spLocks noChangeArrowheads="1"/>
              </p:cNvSpPr>
              <p:nvPr/>
            </p:nvSpPr>
            <p:spPr bwMode="auto">
              <a:xfrm>
                <a:off x="2547231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35" name="Rectangle 31"/>
              <p:cNvSpPr>
                <a:spLocks noChangeArrowheads="1"/>
              </p:cNvSpPr>
              <p:nvPr/>
            </p:nvSpPr>
            <p:spPr bwMode="auto">
              <a:xfrm>
                <a:off x="2602548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36" name="Rectangle 31"/>
              <p:cNvSpPr>
                <a:spLocks noChangeArrowheads="1"/>
              </p:cNvSpPr>
              <p:nvPr/>
            </p:nvSpPr>
            <p:spPr bwMode="auto">
              <a:xfrm>
                <a:off x="2648267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37" name="Rectangle 31"/>
              <p:cNvSpPr>
                <a:spLocks noChangeArrowheads="1"/>
              </p:cNvSpPr>
              <p:nvPr/>
            </p:nvSpPr>
            <p:spPr bwMode="auto">
              <a:xfrm>
                <a:off x="2689237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38" name="Rectangle 31"/>
              <p:cNvSpPr>
                <a:spLocks noChangeArrowheads="1"/>
              </p:cNvSpPr>
              <p:nvPr/>
            </p:nvSpPr>
            <p:spPr bwMode="auto">
              <a:xfrm>
                <a:off x="2744554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39" name="Rectangle 31"/>
              <p:cNvSpPr>
                <a:spLocks noChangeArrowheads="1"/>
              </p:cNvSpPr>
              <p:nvPr/>
            </p:nvSpPr>
            <p:spPr bwMode="auto">
              <a:xfrm>
                <a:off x="2790273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0" name="Rectangle 31"/>
              <p:cNvSpPr>
                <a:spLocks noChangeArrowheads="1"/>
              </p:cNvSpPr>
              <p:nvPr/>
            </p:nvSpPr>
            <p:spPr bwMode="auto">
              <a:xfrm>
                <a:off x="2838001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1" name="Rectangle 31"/>
              <p:cNvSpPr>
                <a:spLocks noChangeArrowheads="1"/>
              </p:cNvSpPr>
              <p:nvPr/>
            </p:nvSpPr>
            <p:spPr bwMode="auto">
              <a:xfrm>
                <a:off x="2893318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2" name="Rectangle 31"/>
              <p:cNvSpPr>
                <a:spLocks noChangeArrowheads="1"/>
              </p:cNvSpPr>
              <p:nvPr/>
            </p:nvSpPr>
            <p:spPr bwMode="auto">
              <a:xfrm>
                <a:off x="2939037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3" name="Rectangle 31"/>
              <p:cNvSpPr>
                <a:spLocks noChangeArrowheads="1"/>
              </p:cNvSpPr>
              <p:nvPr/>
            </p:nvSpPr>
            <p:spPr bwMode="auto">
              <a:xfrm>
                <a:off x="2980390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4" name="Rectangle 31"/>
              <p:cNvSpPr>
                <a:spLocks noChangeArrowheads="1"/>
              </p:cNvSpPr>
              <p:nvPr/>
            </p:nvSpPr>
            <p:spPr bwMode="auto">
              <a:xfrm>
                <a:off x="3035707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5" name="Rectangle 31"/>
              <p:cNvSpPr>
                <a:spLocks noChangeArrowheads="1"/>
              </p:cNvSpPr>
              <p:nvPr/>
            </p:nvSpPr>
            <p:spPr bwMode="auto">
              <a:xfrm>
                <a:off x="3081426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6" name="Rectangle 31"/>
              <p:cNvSpPr>
                <a:spLocks noChangeArrowheads="1"/>
              </p:cNvSpPr>
              <p:nvPr/>
            </p:nvSpPr>
            <p:spPr bwMode="auto">
              <a:xfrm>
                <a:off x="3123913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7" name="Rectangle 31"/>
              <p:cNvSpPr>
                <a:spLocks noChangeArrowheads="1"/>
              </p:cNvSpPr>
              <p:nvPr/>
            </p:nvSpPr>
            <p:spPr bwMode="auto">
              <a:xfrm>
                <a:off x="3179230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8" name="Rectangle 31"/>
              <p:cNvSpPr>
                <a:spLocks noChangeArrowheads="1"/>
              </p:cNvSpPr>
              <p:nvPr/>
            </p:nvSpPr>
            <p:spPr bwMode="auto">
              <a:xfrm>
                <a:off x="3224949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9" name="Rectangle 31"/>
              <p:cNvSpPr>
                <a:spLocks noChangeArrowheads="1"/>
              </p:cNvSpPr>
              <p:nvPr/>
            </p:nvSpPr>
            <p:spPr bwMode="auto">
              <a:xfrm>
                <a:off x="3267637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50" name="Rectangle 31"/>
              <p:cNvSpPr>
                <a:spLocks noChangeArrowheads="1"/>
              </p:cNvSpPr>
              <p:nvPr/>
            </p:nvSpPr>
            <p:spPr bwMode="auto">
              <a:xfrm>
                <a:off x="3322954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51" name="Rectangle 31"/>
              <p:cNvSpPr>
                <a:spLocks noChangeArrowheads="1"/>
              </p:cNvSpPr>
              <p:nvPr/>
            </p:nvSpPr>
            <p:spPr bwMode="auto">
              <a:xfrm>
                <a:off x="3368673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52" name="Rectangle 31"/>
              <p:cNvSpPr>
                <a:spLocks noChangeArrowheads="1"/>
              </p:cNvSpPr>
              <p:nvPr/>
            </p:nvSpPr>
            <p:spPr bwMode="auto">
              <a:xfrm>
                <a:off x="3409643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53" name="Rectangle 31"/>
              <p:cNvSpPr>
                <a:spLocks noChangeArrowheads="1"/>
              </p:cNvSpPr>
              <p:nvPr/>
            </p:nvSpPr>
            <p:spPr bwMode="auto">
              <a:xfrm>
                <a:off x="3464960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54" name="Rectangle 31"/>
              <p:cNvSpPr>
                <a:spLocks noChangeArrowheads="1"/>
              </p:cNvSpPr>
              <p:nvPr/>
            </p:nvSpPr>
            <p:spPr bwMode="auto">
              <a:xfrm>
                <a:off x="3510679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55" name="Rectangle 31"/>
              <p:cNvSpPr>
                <a:spLocks noChangeArrowheads="1"/>
              </p:cNvSpPr>
              <p:nvPr/>
            </p:nvSpPr>
            <p:spPr bwMode="auto">
              <a:xfrm>
                <a:off x="3558407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56" name="Rectangle 31"/>
              <p:cNvSpPr>
                <a:spLocks noChangeArrowheads="1"/>
              </p:cNvSpPr>
              <p:nvPr/>
            </p:nvSpPr>
            <p:spPr bwMode="auto">
              <a:xfrm>
                <a:off x="3613724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57" name="Rectangle 31"/>
              <p:cNvSpPr>
                <a:spLocks noChangeArrowheads="1"/>
              </p:cNvSpPr>
              <p:nvPr/>
            </p:nvSpPr>
            <p:spPr bwMode="auto">
              <a:xfrm>
                <a:off x="3659443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58" name="Rectangle 31"/>
              <p:cNvSpPr>
                <a:spLocks noChangeArrowheads="1"/>
              </p:cNvSpPr>
              <p:nvPr/>
            </p:nvSpPr>
            <p:spPr bwMode="auto">
              <a:xfrm>
                <a:off x="3700796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59" name="Rectangle 31"/>
              <p:cNvSpPr>
                <a:spLocks noChangeArrowheads="1"/>
              </p:cNvSpPr>
              <p:nvPr/>
            </p:nvSpPr>
            <p:spPr bwMode="auto">
              <a:xfrm>
                <a:off x="3756113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60" name="Rectangle 31"/>
              <p:cNvSpPr>
                <a:spLocks noChangeArrowheads="1"/>
              </p:cNvSpPr>
              <p:nvPr/>
            </p:nvSpPr>
            <p:spPr bwMode="auto">
              <a:xfrm>
                <a:off x="3801832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61" name="Rectangle 31"/>
              <p:cNvSpPr>
                <a:spLocks noChangeArrowheads="1"/>
              </p:cNvSpPr>
              <p:nvPr/>
            </p:nvSpPr>
            <p:spPr bwMode="auto">
              <a:xfrm>
                <a:off x="3844319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62" name="Rectangle 31"/>
              <p:cNvSpPr>
                <a:spLocks noChangeArrowheads="1"/>
              </p:cNvSpPr>
              <p:nvPr/>
            </p:nvSpPr>
            <p:spPr bwMode="auto">
              <a:xfrm>
                <a:off x="3899636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63" name="Rectangle 31"/>
              <p:cNvSpPr>
                <a:spLocks noChangeArrowheads="1"/>
              </p:cNvSpPr>
              <p:nvPr/>
            </p:nvSpPr>
            <p:spPr bwMode="auto">
              <a:xfrm>
                <a:off x="3945355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64" name="Rectangle 31"/>
              <p:cNvSpPr>
                <a:spLocks noChangeArrowheads="1"/>
              </p:cNvSpPr>
              <p:nvPr/>
            </p:nvSpPr>
            <p:spPr bwMode="auto">
              <a:xfrm>
                <a:off x="3986675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65" name="Rectangle 31"/>
              <p:cNvSpPr>
                <a:spLocks noChangeArrowheads="1"/>
              </p:cNvSpPr>
              <p:nvPr/>
            </p:nvSpPr>
            <p:spPr bwMode="auto">
              <a:xfrm>
                <a:off x="4041992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66" name="Rectangle 31"/>
              <p:cNvSpPr>
                <a:spLocks noChangeArrowheads="1"/>
              </p:cNvSpPr>
              <p:nvPr/>
            </p:nvSpPr>
            <p:spPr bwMode="auto">
              <a:xfrm>
                <a:off x="4087711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67" name="Rectangle 31"/>
              <p:cNvSpPr>
                <a:spLocks noChangeArrowheads="1"/>
              </p:cNvSpPr>
              <p:nvPr/>
            </p:nvSpPr>
            <p:spPr bwMode="auto">
              <a:xfrm>
                <a:off x="4128681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68" name="Rectangle 31"/>
              <p:cNvSpPr>
                <a:spLocks noChangeArrowheads="1"/>
              </p:cNvSpPr>
              <p:nvPr/>
            </p:nvSpPr>
            <p:spPr bwMode="auto">
              <a:xfrm>
                <a:off x="4183998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69" name="Rectangle 31"/>
              <p:cNvSpPr>
                <a:spLocks noChangeArrowheads="1"/>
              </p:cNvSpPr>
              <p:nvPr/>
            </p:nvSpPr>
            <p:spPr bwMode="auto">
              <a:xfrm>
                <a:off x="4229717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70" name="Rectangle 31"/>
              <p:cNvSpPr>
                <a:spLocks noChangeArrowheads="1"/>
              </p:cNvSpPr>
              <p:nvPr/>
            </p:nvSpPr>
            <p:spPr bwMode="auto">
              <a:xfrm>
                <a:off x="4277445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71" name="Rectangle 31"/>
              <p:cNvSpPr>
                <a:spLocks noChangeArrowheads="1"/>
              </p:cNvSpPr>
              <p:nvPr/>
            </p:nvSpPr>
            <p:spPr bwMode="auto">
              <a:xfrm>
                <a:off x="4332762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72" name="Rectangle 31"/>
              <p:cNvSpPr>
                <a:spLocks noChangeArrowheads="1"/>
              </p:cNvSpPr>
              <p:nvPr/>
            </p:nvSpPr>
            <p:spPr bwMode="auto">
              <a:xfrm>
                <a:off x="4378481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73" name="Rectangle 31"/>
              <p:cNvSpPr>
                <a:spLocks noChangeArrowheads="1"/>
              </p:cNvSpPr>
              <p:nvPr/>
            </p:nvSpPr>
            <p:spPr bwMode="auto">
              <a:xfrm>
                <a:off x="4419834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74" name="Rectangle 31"/>
              <p:cNvSpPr>
                <a:spLocks noChangeArrowheads="1"/>
              </p:cNvSpPr>
              <p:nvPr/>
            </p:nvSpPr>
            <p:spPr bwMode="auto">
              <a:xfrm>
                <a:off x="4475151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75" name="Rectangle 31"/>
              <p:cNvSpPr>
                <a:spLocks noChangeArrowheads="1"/>
              </p:cNvSpPr>
              <p:nvPr/>
            </p:nvSpPr>
            <p:spPr bwMode="auto">
              <a:xfrm>
                <a:off x="4520870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76" name="Rectangle 31"/>
              <p:cNvSpPr>
                <a:spLocks noChangeArrowheads="1"/>
              </p:cNvSpPr>
              <p:nvPr/>
            </p:nvSpPr>
            <p:spPr bwMode="auto">
              <a:xfrm>
                <a:off x="4563357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77" name="Rectangle 31"/>
              <p:cNvSpPr>
                <a:spLocks noChangeArrowheads="1"/>
              </p:cNvSpPr>
              <p:nvPr/>
            </p:nvSpPr>
            <p:spPr bwMode="auto">
              <a:xfrm>
                <a:off x="4618674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78" name="Rectangle 31"/>
              <p:cNvSpPr>
                <a:spLocks noChangeArrowheads="1"/>
              </p:cNvSpPr>
              <p:nvPr/>
            </p:nvSpPr>
            <p:spPr bwMode="auto">
              <a:xfrm>
                <a:off x="4664393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79" name="Rectangle 31"/>
              <p:cNvSpPr>
                <a:spLocks noChangeArrowheads="1"/>
              </p:cNvSpPr>
              <p:nvPr/>
            </p:nvSpPr>
            <p:spPr bwMode="auto">
              <a:xfrm>
                <a:off x="4705417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80" name="Rectangle 31"/>
              <p:cNvSpPr>
                <a:spLocks noChangeArrowheads="1"/>
              </p:cNvSpPr>
              <p:nvPr/>
            </p:nvSpPr>
            <p:spPr bwMode="auto">
              <a:xfrm>
                <a:off x="4760734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81" name="Rectangle 31"/>
              <p:cNvSpPr>
                <a:spLocks noChangeArrowheads="1"/>
              </p:cNvSpPr>
              <p:nvPr/>
            </p:nvSpPr>
            <p:spPr bwMode="auto">
              <a:xfrm>
                <a:off x="4806453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82" name="Rectangle 31"/>
              <p:cNvSpPr>
                <a:spLocks noChangeArrowheads="1"/>
              </p:cNvSpPr>
              <p:nvPr/>
            </p:nvSpPr>
            <p:spPr bwMode="auto">
              <a:xfrm>
                <a:off x="4847423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83" name="Rectangle 31"/>
              <p:cNvSpPr>
                <a:spLocks noChangeArrowheads="1"/>
              </p:cNvSpPr>
              <p:nvPr/>
            </p:nvSpPr>
            <p:spPr bwMode="auto">
              <a:xfrm>
                <a:off x="4902740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84" name="Rectangle 31"/>
              <p:cNvSpPr>
                <a:spLocks noChangeArrowheads="1"/>
              </p:cNvSpPr>
              <p:nvPr/>
            </p:nvSpPr>
            <p:spPr bwMode="auto">
              <a:xfrm>
                <a:off x="4948459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85" name="Rectangle 31"/>
              <p:cNvSpPr>
                <a:spLocks noChangeArrowheads="1"/>
              </p:cNvSpPr>
              <p:nvPr/>
            </p:nvSpPr>
            <p:spPr bwMode="auto">
              <a:xfrm>
                <a:off x="4996187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86" name="Rectangle 31"/>
              <p:cNvSpPr>
                <a:spLocks noChangeArrowheads="1"/>
              </p:cNvSpPr>
              <p:nvPr/>
            </p:nvSpPr>
            <p:spPr bwMode="auto">
              <a:xfrm>
                <a:off x="5051504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87" name="Rectangle 31"/>
              <p:cNvSpPr>
                <a:spLocks noChangeArrowheads="1"/>
              </p:cNvSpPr>
              <p:nvPr/>
            </p:nvSpPr>
            <p:spPr bwMode="auto">
              <a:xfrm>
                <a:off x="5097223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88" name="Rectangle 31"/>
              <p:cNvSpPr>
                <a:spLocks noChangeArrowheads="1"/>
              </p:cNvSpPr>
              <p:nvPr/>
            </p:nvSpPr>
            <p:spPr bwMode="auto">
              <a:xfrm>
                <a:off x="5138576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89" name="Rectangle 31"/>
              <p:cNvSpPr>
                <a:spLocks noChangeArrowheads="1"/>
              </p:cNvSpPr>
              <p:nvPr/>
            </p:nvSpPr>
            <p:spPr bwMode="auto">
              <a:xfrm>
                <a:off x="5193893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90" name="Rectangle 31"/>
              <p:cNvSpPr>
                <a:spLocks noChangeArrowheads="1"/>
              </p:cNvSpPr>
              <p:nvPr/>
            </p:nvSpPr>
            <p:spPr bwMode="auto">
              <a:xfrm>
                <a:off x="5239612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91" name="Rectangle 31"/>
              <p:cNvSpPr>
                <a:spLocks noChangeArrowheads="1"/>
              </p:cNvSpPr>
              <p:nvPr/>
            </p:nvSpPr>
            <p:spPr bwMode="auto">
              <a:xfrm>
                <a:off x="5282099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92" name="Rectangle 31"/>
              <p:cNvSpPr>
                <a:spLocks noChangeArrowheads="1"/>
              </p:cNvSpPr>
              <p:nvPr/>
            </p:nvSpPr>
            <p:spPr bwMode="auto">
              <a:xfrm>
                <a:off x="5337416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93" name="Rectangle 31"/>
              <p:cNvSpPr>
                <a:spLocks noChangeArrowheads="1"/>
              </p:cNvSpPr>
              <p:nvPr/>
            </p:nvSpPr>
            <p:spPr bwMode="auto">
              <a:xfrm>
                <a:off x="5383135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94" name="Rectangle 31"/>
              <p:cNvSpPr>
                <a:spLocks noChangeArrowheads="1"/>
              </p:cNvSpPr>
              <p:nvPr/>
            </p:nvSpPr>
            <p:spPr bwMode="auto">
              <a:xfrm>
                <a:off x="5425823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95" name="Rectangle 31"/>
              <p:cNvSpPr>
                <a:spLocks noChangeArrowheads="1"/>
              </p:cNvSpPr>
              <p:nvPr/>
            </p:nvSpPr>
            <p:spPr bwMode="auto">
              <a:xfrm>
                <a:off x="5481140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96" name="Rectangle 31"/>
              <p:cNvSpPr>
                <a:spLocks noChangeArrowheads="1"/>
              </p:cNvSpPr>
              <p:nvPr/>
            </p:nvSpPr>
            <p:spPr bwMode="auto">
              <a:xfrm>
                <a:off x="5526859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97" name="Rectangle 31"/>
              <p:cNvSpPr>
                <a:spLocks noChangeArrowheads="1"/>
              </p:cNvSpPr>
              <p:nvPr/>
            </p:nvSpPr>
            <p:spPr bwMode="auto">
              <a:xfrm>
                <a:off x="5567829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98" name="Rectangle 31"/>
              <p:cNvSpPr>
                <a:spLocks noChangeArrowheads="1"/>
              </p:cNvSpPr>
              <p:nvPr/>
            </p:nvSpPr>
            <p:spPr bwMode="auto">
              <a:xfrm>
                <a:off x="5623146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99" name="Rectangle 31"/>
              <p:cNvSpPr>
                <a:spLocks noChangeArrowheads="1"/>
              </p:cNvSpPr>
              <p:nvPr/>
            </p:nvSpPr>
            <p:spPr bwMode="auto">
              <a:xfrm>
                <a:off x="5668865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00" name="Rectangle 31"/>
              <p:cNvSpPr>
                <a:spLocks noChangeArrowheads="1"/>
              </p:cNvSpPr>
              <p:nvPr/>
            </p:nvSpPr>
            <p:spPr bwMode="auto">
              <a:xfrm>
                <a:off x="5716593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01" name="Rectangle 31"/>
              <p:cNvSpPr>
                <a:spLocks noChangeArrowheads="1"/>
              </p:cNvSpPr>
              <p:nvPr/>
            </p:nvSpPr>
            <p:spPr bwMode="auto">
              <a:xfrm>
                <a:off x="5771910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02" name="Rectangle 31"/>
              <p:cNvSpPr>
                <a:spLocks noChangeArrowheads="1"/>
              </p:cNvSpPr>
              <p:nvPr/>
            </p:nvSpPr>
            <p:spPr bwMode="auto">
              <a:xfrm>
                <a:off x="5817629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03" name="Rectangle 31"/>
              <p:cNvSpPr>
                <a:spLocks noChangeArrowheads="1"/>
              </p:cNvSpPr>
              <p:nvPr/>
            </p:nvSpPr>
            <p:spPr bwMode="auto">
              <a:xfrm>
                <a:off x="5858982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04" name="Rectangle 31"/>
              <p:cNvSpPr>
                <a:spLocks noChangeArrowheads="1"/>
              </p:cNvSpPr>
              <p:nvPr/>
            </p:nvSpPr>
            <p:spPr bwMode="auto">
              <a:xfrm>
                <a:off x="5914299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05" name="Rectangle 31"/>
              <p:cNvSpPr>
                <a:spLocks noChangeArrowheads="1"/>
              </p:cNvSpPr>
              <p:nvPr/>
            </p:nvSpPr>
            <p:spPr bwMode="auto">
              <a:xfrm>
                <a:off x="5960018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06" name="Rectangle 31"/>
              <p:cNvSpPr>
                <a:spLocks noChangeArrowheads="1"/>
              </p:cNvSpPr>
              <p:nvPr/>
            </p:nvSpPr>
            <p:spPr bwMode="auto">
              <a:xfrm>
                <a:off x="6002505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07" name="Rectangle 31"/>
              <p:cNvSpPr>
                <a:spLocks noChangeArrowheads="1"/>
              </p:cNvSpPr>
              <p:nvPr/>
            </p:nvSpPr>
            <p:spPr bwMode="auto">
              <a:xfrm>
                <a:off x="6057822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08" name="Rectangle 31"/>
              <p:cNvSpPr>
                <a:spLocks noChangeArrowheads="1"/>
              </p:cNvSpPr>
              <p:nvPr/>
            </p:nvSpPr>
            <p:spPr bwMode="auto">
              <a:xfrm>
                <a:off x="6103541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09" name="Rectangle 31"/>
              <p:cNvSpPr>
                <a:spLocks noChangeArrowheads="1"/>
              </p:cNvSpPr>
              <p:nvPr/>
            </p:nvSpPr>
            <p:spPr bwMode="auto">
              <a:xfrm>
                <a:off x="6145299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10" name="Rectangle 31"/>
              <p:cNvSpPr>
                <a:spLocks noChangeArrowheads="1"/>
              </p:cNvSpPr>
              <p:nvPr/>
            </p:nvSpPr>
            <p:spPr bwMode="auto">
              <a:xfrm>
                <a:off x="6200616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11" name="Rectangle 31"/>
              <p:cNvSpPr>
                <a:spLocks noChangeArrowheads="1"/>
              </p:cNvSpPr>
              <p:nvPr/>
            </p:nvSpPr>
            <p:spPr bwMode="auto">
              <a:xfrm>
                <a:off x="6246335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12" name="Rectangle 31"/>
              <p:cNvSpPr>
                <a:spLocks noChangeArrowheads="1"/>
              </p:cNvSpPr>
              <p:nvPr/>
            </p:nvSpPr>
            <p:spPr bwMode="auto">
              <a:xfrm>
                <a:off x="6287305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13" name="Rectangle 31"/>
              <p:cNvSpPr>
                <a:spLocks noChangeArrowheads="1"/>
              </p:cNvSpPr>
              <p:nvPr/>
            </p:nvSpPr>
            <p:spPr bwMode="auto">
              <a:xfrm>
                <a:off x="6342622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14" name="Rectangle 31"/>
              <p:cNvSpPr>
                <a:spLocks noChangeArrowheads="1"/>
              </p:cNvSpPr>
              <p:nvPr/>
            </p:nvSpPr>
            <p:spPr bwMode="auto">
              <a:xfrm>
                <a:off x="6388341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15" name="Rectangle 31"/>
              <p:cNvSpPr>
                <a:spLocks noChangeArrowheads="1"/>
              </p:cNvSpPr>
              <p:nvPr/>
            </p:nvSpPr>
            <p:spPr bwMode="auto">
              <a:xfrm>
                <a:off x="6436069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16" name="Rectangle 31"/>
              <p:cNvSpPr>
                <a:spLocks noChangeArrowheads="1"/>
              </p:cNvSpPr>
              <p:nvPr/>
            </p:nvSpPr>
            <p:spPr bwMode="auto">
              <a:xfrm>
                <a:off x="6491386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17" name="Rectangle 31"/>
              <p:cNvSpPr>
                <a:spLocks noChangeArrowheads="1"/>
              </p:cNvSpPr>
              <p:nvPr/>
            </p:nvSpPr>
            <p:spPr bwMode="auto">
              <a:xfrm>
                <a:off x="6537105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18" name="Rectangle 31"/>
              <p:cNvSpPr>
                <a:spLocks noChangeArrowheads="1"/>
              </p:cNvSpPr>
              <p:nvPr/>
            </p:nvSpPr>
            <p:spPr bwMode="auto">
              <a:xfrm>
                <a:off x="6578458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19" name="Rectangle 31"/>
              <p:cNvSpPr>
                <a:spLocks noChangeArrowheads="1"/>
              </p:cNvSpPr>
              <p:nvPr/>
            </p:nvSpPr>
            <p:spPr bwMode="auto">
              <a:xfrm>
                <a:off x="6633775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0" name="Rectangle 31"/>
              <p:cNvSpPr>
                <a:spLocks noChangeArrowheads="1"/>
              </p:cNvSpPr>
              <p:nvPr/>
            </p:nvSpPr>
            <p:spPr bwMode="auto">
              <a:xfrm>
                <a:off x="6679494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1" name="Rectangle 31"/>
              <p:cNvSpPr>
                <a:spLocks noChangeArrowheads="1"/>
              </p:cNvSpPr>
              <p:nvPr/>
            </p:nvSpPr>
            <p:spPr bwMode="auto">
              <a:xfrm>
                <a:off x="6721981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2" name="Rectangle 31"/>
              <p:cNvSpPr>
                <a:spLocks noChangeArrowheads="1"/>
              </p:cNvSpPr>
              <p:nvPr/>
            </p:nvSpPr>
            <p:spPr bwMode="auto">
              <a:xfrm>
                <a:off x="6777298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3" name="Rectangle 31"/>
              <p:cNvSpPr>
                <a:spLocks noChangeArrowheads="1"/>
              </p:cNvSpPr>
              <p:nvPr/>
            </p:nvSpPr>
            <p:spPr bwMode="auto">
              <a:xfrm>
                <a:off x="6823017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4" name="Rectangle 31"/>
              <p:cNvSpPr>
                <a:spLocks noChangeArrowheads="1"/>
              </p:cNvSpPr>
              <p:nvPr/>
            </p:nvSpPr>
            <p:spPr bwMode="auto">
              <a:xfrm>
                <a:off x="6864041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5" name="Rectangle 31"/>
              <p:cNvSpPr>
                <a:spLocks noChangeArrowheads="1"/>
              </p:cNvSpPr>
              <p:nvPr/>
            </p:nvSpPr>
            <p:spPr bwMode="auto">
              <a:xfrm>
                <a:off x="6919358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6" name="Rectangle 31"/>
              <p:cNvSpPr>
                <a:spLocks noChangeArrowheads="1"/>
              </p:cNvSpPr>
              <p:nvPr/>
            </p:nvSpPr>
            <p:spPr bwMode="auto">
              <a:xfrm>
                <a:off x="6965077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7" name="Rectangle 31"/>
              <p:cNvSpPr>
                <a:spLocks noChangeArrowheads="1"/>
              </p:cNvSpPr>
              <p:nvPr/>
            </p:nvSpPr>
            <p:spPr bwMode="auto">
              <a:xfrm>
                <a:off x="7006047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8" name="Rectangle 31"/>
              <p:cNvSpPr>
                <a:spLocks noChangeArrowheads="1"/>
              </p:cNvSpPr>
              <p:nvPr/>
            </p:nvSpPr>
            <p:spPr bwMode="auto">
              <a:xfrm>
                <a:off x="7061364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9" name="Rectangle 31"/>
              <p:cNvSpPr>
                <a:spLocks noChangeArrowheads="1"/>
              </p:cNvSpPr>
              <p:nvPr/>
            </p:nvSpPr>
            <p:spPr bwMode="auto">
              <a:xfrm>
                <a:off x="7107083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30" name="Rectangle 31"/>
              <p:cNvSpPr>
                <a:spLocks noChangeArrowheads="1"/>
              </p:cNvSpPr>
              <p:nvPr/>
            </p:nvSpPr>
            <p:spPr bwMode="auto">
              <a:xfrm>
                <a:off x="7154811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31" name="Rectangle 31"/>
              <p:cNvSpPr>
                <a:spLocks noChangeArrowheads="1"/>
              </p:cNvSpPr>
              <p:nvPr/>
            </p:nvSpPr>
            <p:spPr bwMode="auto">
              <a:xfrm>
                <a:off x="7210128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32" name="Rectangle 31"/>
              <p:cNvSpPr>
                <a:spLocks noChangeArrowheads="1"/>
              </p:cNvSpPr>
              <p:nvPr/>
            </p:nvSpPr>
            <p:spPr bwMode="auto">
              <a:xfrm>
                <a:off x="7255847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33" name="Rectangle 31"/>
              <p:cNvSpPr>
                <a:spLocks noChangeArrowheads="1"/>
              </p:cNvSpPr>
              <p:nvPr/>
            </p:nvSpPr>
            <p:spPr bwMode="auto">
              <a:xfrm>
                <a:off x="7297200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34" name="Rectangle 31"/>
              <p:cNvSpPr>
                <a:spLocks noChangeArrowheads="1"/>
              </p:cNvSpPr>
              <p:nvPr/>
            </p:nvSpPr>
            <p:spPr bwMode="auto">
              <a:xfrm>
                <a:off x="7352517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35" name="Rectangle 31"/>
              <p:cNvSpPr>
                <a:spLocks noChangeArrowheads="1"/>
              </p:cNvSpPr>
              <p:nvPr/>
            </p:nvSpPr>
            <p:spPr bwMode="auto">
              <a:xfrm>
                <a:off x="7398236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36" name="Rectangle 31"/>
              <p:cNvSpPr>
                <a:spLocks noChangeArrowheads="1"/>
              </p:cNvSpPr>
              <p:nvPr/>
            </p:nvSpPr>
            <p:spPr bwMode="auto">
              <a:xfrm>
                <a:off x="7440723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37" name="Rectangle 31"/>
              <p:cNvSpPr>
                <a:spLocks noChangeArrowheads="1"/>
              </p:cNvSpPr>
              <p:nvPr/>
            </p:nvSpPr>
            <p:spPr bwMode="auto">
              <a:xfrm>
                <a:off x="7496040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38" name="Rectangle 31"/>
              <p:cNvSpPr>
                <a:spLocks noChangeArrowheads="1"/>
              </p:cNvSpPr>
              <p:nvPr/>
            </p:nvSpPr>
            <p:spPr bwMode="auto">
              <a:xfrm>
                <a:off x="7541759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39" name="Rectangle 31"/>
              <p:cNvSpPr>
                <a:spLocks noChangeArrowheads="1"/>
              </p:cNvSpPr>
              <p:nvPr/>
            </p:nvSpPr>
            <p:spPr bwMode="auto">
              <a:xfrm>
                <a:off x="7584447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0" name="Rectangle 31"/>
              <p:cNvSpPr>
                <a:spLocks noChangeArrowheads="1"/>
              </p:cNvSpPr>
              <p:nvPr/>
            </p:nvSpPr>
            <p:spPr bwMode="auto">
              <a:xfrm>
                <a:off x="7639764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1" name="Rectangle 31"/>
              <p:cNvSpPr>
                <a:spLocks noChangeArrowheads="1"/>
              </p:cNvSpPr>
              <p:nvPr/>
            </p:nvSpPr>
            <p:spPr bwMode="auto">
              <a:xfrm>
                <a:off x="7685483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2" name="Rectangle 31"/>
              <p:cNvSpPr>
                <a:spLocks noChangeArrowheads="1"/>
              </p:cNvSpPr>
              <p:nvPr/>
            </p:nvSpPr>
            <p:spPr bwMode="auto">
              <a:xfrm>
                <a:off x="7726453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3" name="Rectangle 31"/>
              <p:cNvSpPr>
                <a:spLocks noChangeArrowheads="1"/>
              </p:cNvSpPr>
              <p:nvPr/>
            </p:nvSpPr>
            <p:spPr bwMode="auto">
              <a:xfrm>
                <a:off x="7781770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4" name="Rectangle 31"/>
              <p:cNvSpPr>
                <a:spLocks noChangeArrowheads="1"/>
              </p:cNvSpPr>
              <p:nvPr/>
            </p:nvSpPr>
            <p:spPr bwMode="auto">
              <a:xfrm>
                <a:off x="7827489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5" name="Rectangle 31"/>
              <p:cNvSpPr>
                <a:spLocks noChangeArrowheads="1"/>
              </p:cNvSpPr>
              <p:nvPr/>
            </p:nvSpPr>
            <p:spPr bwMode="auto">
              <a:xfrm>
                <a:off x="7875217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6" name="Rectangle 31"/>
              <p:cNvSpPr>
                <a:spLocks noChangeArrowheads="1"/>
              </p:cNvSpPr>
              <p:nvPr/>
            </p:nvSpPr>
            <p:spPr bwMode="auto">
              <a:xfrm>
                <a:off x="7930534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7" name="Rectangle 31"/>
              <p:cNvSpPr>
                <a:spLocks noChangeArrowheads="1"/>
              </p:cNvSpPr>
              <p:nvPr/>
            </p:nvSpPr>
            <p:spPr bwMode="auto">
              <a:xfrm>
                <a:off x="7976253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8" name="Rectangle 31"/>
              <p:cNvSpPr>
                <a:spLocks noChangeArrowheads="1"/>
              </p:cNvSpPr>
              <p:nvPr/>
            </p:nvSpPr>
            <p:spPr bwMode="auto">
              <a:xfrm>
                <a:off x="8017606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9" name="Rectangle 31"/>
              <p:cNvSpPr>
                <a:spLocks noChangeArrowheads="1"/>
              </p:cNvSpPr>
              <p:nvPr/>
            </p:nvSpPr>
            <p:spPr bwMode="auto">
              <a:xfrm>
                <a:off x="8072923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50" name="Rectangle 31"/>
              <p:cNvSpPr>
                <a:spLocks noChangeArrowheads="1"/>
              </p:cNvSpPr>
              <p:nvPr/>
            </p:nvSpPr>
            <p:spPr bwMode="auto">
              <a:xfrm>
                <a:off x="8118642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51" name="Rectangle 31"/>
              <p:cNvSpPr>
                <a:spLocks noChangeArrowheads="1"/>
              </p:cNvSpPr>
              <p:nvPr/>
            </p:nvSpPr>
            <p:spPr bwMode="auto">
              <a:xfrm>
                <a:off x="8161129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52" name="Rectangle 31"/>
              <p:cNvSpPr>
                <a:spLocks noChangeArrowheads="1"/>
              </p:cNvSpPr>
              <p:nvPr/>
            </p:nvSpPr>
            <p:spPr bwMode="auto">
              <a:xfrm>
                <a:off x="8216446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53" name="Rectangle 31"/>
              <p:cNvSpPr>
                <a:spLocks noChangeArrowheads="1"/>
              </p:cNvSpPr>
              <p:nvPr/>
            </p:nvSpPr>
            <p:spPr bwMode="auto">
              <a:xfrm>
                <a:off x="8262165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54" name="Rectangle 31"/>
              <p:cNvSpPr>
                <a:spLocks noChangeArrowheads="1"/>
              </p:cNvSpPr>
              <p:nvPr/>
            </p:nvSpPr>
            <p:spPr bwMode="auto">
              <a:xfrm>
                <a:off x="8299220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55" name="Rectangle 31"/>
              <p:cNvSpPr>
                <a:spLocks noChangeArrowheads="1"/>
              </p:cNvSpPr>
              <p:nvPr/>
            </p:nvSpPr>
            <p:spPr bwMode="auto">
              <a:xfrm>
                <a:off x="8354537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56" name="Rectangle 31"/>
              <p:cNvSpPr>
                <a:spLocks noChangeArrowheads="1"/>
              </p:cNvSpPr>
              <p:nvPr/>
            </p:nvSpPr>
            <p:spPr bwMode="auto">
              <a:xfrm>
                <a:off x="8400256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57" name="Rectangle 31"/>
              <p:cNvSpPr>
                <a:spLocks noChangeArrowheads="1"/>
              </p:cNvSpPr>
              <p:nvPr/>
            </p:nvSpPr>
            <p:spPr bwMode="auto">
              <a:xfrm>
                <a:off x="8441226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58" name="Rectangle 31"/>
              <p:cNvSpPr>
                <a:spLocks noChangeArrowheads="1"/>
              </p:cNvSpPr>
              <p:nvPr/>
            </p:nvSpPr>
            <p:spPr bwMode="auto">
              <a:xfrm>
                <a:off x="8496543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59" name="Rectangle 31"/>
              <p:cNvSpPr>
                <a:spLocks noChangeArrowheads="1"/>
              </p:cNvSpPr>
              <p:nvPr/>
            </p:nvSpPr>
            <p:spPr bwMode="auto">
              <a:xfrm>
                <a:off x="8542262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0" name="Rectangle 31"/>
              <p:cNvSpPr>
                <a:spLocks noChangeArrowheads="1"/>
              </p:cNvSpPr>
              <p:nvPr/>
            </p:nvSpPr>
            <p:spPr bwMode="auto">
              <a:xfrm>
                <a:off x="8589990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1" name="Rectangle 31"/>
              <p:cNvSpPr>
                <a:spLocks noChangeArrowheads="1"/>
              </p:cNvSpPr>
              <p:nvPr/>
            </p:nvSpPr>
            <p:spPr bwMode="auto">
              <a:xfrm>
                <a:off x="8645307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2" name="Rectangle 31"/>
              <p:cNvSpPr>
                <a:spLocks noChangeArrowheads="1"/>
              </p:cNvSpPr>
              <p:nvPr/>
            </p:nvSpPr>
            <p:spPr bwMode="auto">
              <a:xfrm>
                <a:off x="8691026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3" name="Rectangle 31"/>
              <p:cNvSpPr>
                <a:spLocks noChangeArrowheads="1"/>
              </p:cNvSpPr>
              <p:nvPr/>
            </p:nvSpPr>
            <p:spPr bwMode="auto">
              <a:xfrm>
                <a:off x="8732379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4" name="Rectangle 31"/>
              <p:cNvSpPr>
                <a:spLocks noChangeArrowheads="1"/>
              </p:cNvSpPr>
              <p:nvPr/>
            </p:nvSpPr>
            <p:spPr bwMode="auto">
              <a:xfrm>
                <a:off x="8787696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5" name="Rectangle 31"/>
              <p:cNvSpPr>
                <a:spLocks noChangeArrowheads="1"/>
              </p:cNvSpPr>
              <p:nvPr/>
            </p:nvSpPr>
            <p:spPr bwMode="auto">
              <a:xfrm>
                <a:off x="8833415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6" name="Rectangle 31"/>
              <p:cNvSpPr>
                <a:spLocks noChangeArrowheads="1"/>
              </p:cNvSpPr>
              <p:nvPr/>
            </p:nvSpPr>
            <p:spPr bwMode="auto">
              <a:xfrm>
                <a:off x="8875902" y="2138060"/>
                <a:ext cx="55317" cy="37777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7" name="Rectangle 31"/>
              <p:cNvSpPr>
                <a:spLocks noChangeArrowheads="1"/>
              </p:cNvSpPr>
              <p:nvPr/>
            </p:nvSpPr>
            <p:spPr bwMode="auto">
              <a:xfrm>
                <a:off x="8931219" y="2607131"/>
                <a:ext cx="45719" cy="369027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8" name="Rectangle 31"/>
              <p:cNvSpPr>
                <a:spLocks noChangeArrowheads="1"/>
              </p:cNvSpPr>
              <p:nvPr/>
            </p:nvSpPr>
            <p:spPr bwMode="auto">
              <a:xfrm>
                <a:off x="8976938" y="3060308"/>
                <a:ext cx="45719" cy="38100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cxnSp>
            <p:nvCxnSpPr>
              <p:cNvPr id="469" name="Straight Connector 468"/>
              <p:cNvCxnSpPr>
                <a:stCxn id="373" idx="3"/>
              </p:cNvCxnSpPr>
              <p:nvPr/>
            </p:nvCxnSpPr>
            <p:spPr bwMode="auto">
              <a:xfrm>
                <a:off x="4475151" y="2326949"/>
                <a:ext cx="385" cy="1410472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0" name="Line 5"/>
              <p:cNvSpPr>
                <a:spLocks noChangeShapeType="1"/>
              </p:cNvSpPr>
              <p:nvPr/>
            </p:nvSpPr>
            <p:spPr bwMode="auto">
              <a:xfrm flipV="1">
                <a:off x="4388384" y="2325584"/>
                <a:ext cx="86768" cy="273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71" name="Rectangle 31"/>
              <p:cNvSpPr>
                <a:spLocks noChangeArrowheads="1"/>
              </p:cNvSpPr>
              <p:nvPr/>
            </p:nvSpPr>
            <p:spPr bwMode="auto">
              <a:xfrm>
                <a:off x="6780407" y="3519392"/>
                <a:ext cx="137337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cxnSp>
            <p:nvCxnSpPr>
              <p:cNvPr id="472" name="Straight Connector 471"/>
              <p:cNvCxnSpPr/>
              <p:nvPr/>
            </p:nvCxnSpPr>
            <p:spPr bwMode="auto">
              <a:xfrm>
                <a:off x="7103106" y="2329444"/>
                <a:ext cx="34" cy="1410619"/>
              </a:xfrm>
              <a:prstGeom prst="line">
                <a:avLst/>
              </a:prstGeom>
              <a:solidFill>
                <a:srgbClr val="FFCC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3" name="Line 5"/>
              <p:cNvSpPr>
                <a:spLocks noChangeShapeType="1"/>
              </p:cNvSpPr>
              <p:nvPr/>
            </p:nvSpPr>
            <p:spPr bwMode="auto">
              <a:xfrm flipV="1">
                <a:off x="6931487" y="2326937"/>
                <a:ext cx="165739" cy="2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74" name="Rectangle 31"/>
              <p:cNvSpPr>
                <a:spLocks noChangeArrowheads="1"/>
              </p:cNvSpPr>
              <p:nvPr/>
            </p:nvSpPr>
            <p:spPr bwMode="auto">
              <a:xfrm>
                <a:off x="8841024" y="3519392"/>
                <a:ext cx="200601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</p:grpSp>
        <p:sp>
          <p:nvSpPr>
            <p:cNvPr id="490" name="Text Box 7"/>
            <p:cNvSpPr txBox="1">
              <a:spLocks noChangeArrowheads="1"/>
            </p:cNvSpPr>
            <p:nvPr/>
          </p:nvSpPr>
          <p:spPr bwMode="auto">
            <a:xfrm>
              <a:off x="384000" y="5691246"/>
              <a:ext cx="165282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solidFill>
                    <a:srgbClr val="1D315B"/>
                  </a:solidFill>
                  <a:latin typeface="Arial" charset="0"/>
                </a:rPr>
                <a:t>Cooperative </a:t>
              </a:r>
              <a:br>
                <a:rPr lang="en-US" sz="1600" i="1" dirty="0">
                  <a:solidFill>
                    <a:srgbClr val="1D315B"/>
                  </a:solidFill>
                  <a:latin typeface="Arial" charset="0"/>
                </a:rPr>
              </a:br>
              <a:r>
                <a:rPr lang="en-US" sz="1600" i="1" dirty="0">
                  <a:solidFill>
                    <a:srgbClr val="1D315B"/>
                  </a:solidFill>
                  <a:latin typeface="Arial" charset="0"/>
                </a:rPr>
                <a:t>FSM Tasks and</a:t>
              </a:r>
              <a:br>
                <a:rPr lang="en-US" sz="1600" i="1" dirty="0">
                  <a:solidFill>
                    <a:srgbClr val="1D315B"/>
                  </a:solidFill>
                  <a:latin typeface="Arial" charset="0"/>
                </a:rPr>
              </a:br>
              <a:r>
                <a:rPr lang="en-US" sz="1600" i="1" dirty="0">
                  <a:solidFill>
                    <a:srgbClr val="1D315B"/>
                  </a:solidFill>
                  <a:latin typeface="Arial" charset="0"/>
                </a:rPr>
                <a:t>Hardware Timer</a:t>
              </a:r>
            </a:p>
          </p:txBody>
        </p:sp>
      </p:grpSp>
      <p:sp>
        <p:nvSpPr>
          <p:cNvPr id="495" name="Rectangle 31"/>
          <p:cNvSpPr>
            <a:spLocks noChangeArrowheads="1"/>
          </p:cNvSpPr>
          <p:nvPr/>
        </p:nvSpPr>
        <p:spPr bwMode="auto">
          <a:xfrm>
            <a:off x="7184856" y="1428750"/>
            <a:ext cx="1880223" cy="198955"/>
          </a:xfrm>
          <a:prstGeom prst="rect">
            <a:avLst/>
          </a:prstGeom>
          <a:solidFill>
            <a:srgbClr val="00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 w="12700">
                <a:solidFill>
                  <a:srgbClr val="FF9933"/>
                </a:solidFill>
              </a:ln>
              <a:solidFill>
                <a:srgbClr val="FF9933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196065" y="1428750"/>
            <a:ext cx="1712482" cy="197900"/>
            <a:chOff x="7405219" y="2818735"/>
            <a:chExt cx="1591487" cy="210488"/>
          </a:xfrm>
        </p:grpSpPr>
        <p:sp>
          <p:nvSpPr>
            <p:cNvPr id="496" name="Rectangle 31"/>
            <p:cNvSpPr>
              <a:spLocks noChangeArrowheads="1"/>
            </p:cNvSpPr>
            <p:nvPr/>
          </p:nvSpPr>
          <p:spPr bwMode="auto">
            <a:xfrm>
              <a:off x="7405219" y="2818735"/>
              <a:ext cx="134208" cy="2104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97" name="Rectangle 31"/>
            <p:cNvSpPr>
              <a:spLocks noChangeArrowheads="1"/>
            </p:cNvSpPr>
            <p:nvPr/>
          </p:nvSpPr>
          <p:spPr bwMode="auto">
            <a:xfrm>
              <a:off x="7687443" y="2818735"/>
              <a:ext cx="134208" cy="2104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98" name="Rectangle 31"/>
            <p:cNvSpPr>
              <a:spLocks noChangeArrowheads="1"/>
            </p:cNvSpPr>
            <p:nvPr/>
          </p:nvSpPr>
          <p:spPr bwMode="auto">
            <a:xfrm>
              <a:off x="7984161" y="2818735"/>
              <a:ext cx="134208" cy="2104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99" name="Rectangle 31"/>
            <p:cNvSpPr>
              <a:spLocks noChangeArrowheads="1"/>
            </p:cNvSpPr>
            <p:nvPr/>
          </p:nvSpPr>
          <p:spPr bwMode="auto">
            <a:xfrm>
              <a:off x="8283556" y="2818735"/>
              <a:ext cx="134208" cy="2104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0" name="Rectangle 31"/>
            <p:cNvSpPr>
              <a:spLocks noChangeArrowheads="1"/>
            </p:cNvSpPr>
            <p:nvPr/>
          </p:nvSpPr>
          <p:spPr bwMode="auto">
            <a:xfrm>
              <a:off x="8565780" y="2818735"/>
              <a:ext cx="134208" cy="2104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1" name="Rectangle 31"/>
            <p:cNvSpPr>
              <a:spLocks noChangeArrowheads="1"/>
            </p:cNvSpPr>
            <p:nvPr/>
          </p:nvSpPr>
          <p:spPr bwMode="auto">
            <a:xfrm>
              <a:off x="8862498" y="2818735"/>
              <a:ext cx="134208" cy="2104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8928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Look at Delays between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5044440"/>
            <a:ext cx="11520000" cy="1483560"/>
          </a:xfrm>
        </p:spPr>
        <p:txBody>
          <a:bodyPr/>
          <a:lstStyle/>
          <a:p>
            <a:r>
              <a:rPr lang="en-US"/>
              <a:t>We reduced </a:t>
            </a:r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by shortening the longest </a:t>
            </a:r>
            <a:r>
              <a:rPr lang="en-US"/>
              <a:t>task states</a:t>
            </a:r>
          </a:p>
          <a:p>
            <a:r>
              <a:rPr lang="en-US"/>
              <a:t>So let’s reduce T</a:t>
            </a:r>
            <a:r>
              <a:rPr lang="en-US" baseline="-25000"/>
              <a:t>1</a:t>
            </a:r>
            <a:r>
              <a:rPr lang="en-US"/>
              <a:t> by using an interrupt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301377" y="1430250"/>
            <a:ext cx="8908828" cy="3318939"/>
            <a:chOff x="127897" y="1051586"/>
            <a:chExt cx="8908828" cy="3318939"/>
          </a:xfrm>
        </p:grpSpPr>
        <p:sp>
          <p:nvSpPr>
            <p:cNvPr id="38" name="Rectangle 37"/>
            <p:cNvSpPr/>
            <p:nvPr/>
          </p:nvSpPr>
          <p:spPr bwMode="auto">
            <a:xfrm>
              <a:off x="1831641" y="2103484"/>
              <a:ext cx="7205083" cy="3751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1831641" y="1092237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831641" y="1595310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831642" y="2602948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831641" y="3063474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31641" y="3523902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823732" y="3984526"/>
              <a:ext cx="7205083" cy="385999"/>
              <a:chOff x="1111884" y="2602558"/>
              <a:chExt cx="7205083" cy="385999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1111884" y="2602558"/>
                <a:ext cx="7205083" cy="0"/>
              </a:xfrm>
              <a:prstGeom prst="line">
                <a:avLst/>
              </a:prstGeom>
              <a:noFill/>
              <a:ln w="28575">
                <a:solidFill>
                  <a:srgbClr val="1D315B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8" name="Text Box 7"/>
              <p:cNvSpPr txBox="1">
                <a:spLocks noChangeArrowheads="1"/>
              </p:cNvSpPr>
              <p:nvPr/>
            </p:nvSpPr>
            <p:spPr bwMode="auto">
              <a:xfrm>
                <a:off x="4101737" y="2619225"/>
                <a:ext cx="69557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Time</a:t>
                </a:r>
              </a:p>
            </p:txBody>
          </p:sp>
        </p:grp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2745960" y="1092237"/>
              <a:ext cx="6290764" cy="3766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Switch 1 pressed</a:t>
              </a:r>
            </a:p>
          </p:txBody>
        </p:sp>
        <p:sp>
          <p:nvSpPr>
            <p:cNvPr id="46" name="Text Box 7"/>
            <p:cNvSpPr txBox="1">
              <a:spLocks noChangeArrowheads="1"/>
            </p:cNvSpPr>
            <p:nvPr/>
          </p:nvSpPr>
          <p:spPr bwMode="auto">
            <a:xfrm>
              <a:off x="127897" y="3063474"/>
              <a:ext cx="1292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Task_RGB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auto">
            <a:xfrm>
              <a:off x="127897" y="1051586"/>
              <a:ext cx="15568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Switch Inputs</a:t>
              </a:r>
            </a:p>
          </p:txBody>
        </p:sp>
        <p:cxnSp>
          <p:nvCxnSpPr>
            <p:cNvPr id="48" name="Straight Connector 47"/>
            <p:cNvCxnSpPr/>
            <p:nvPr/>
          </p:nvCxnSpPr>
          <p:spPr bwMode="auto">
            <a:xfrm>
              <a:off x="2740977" y="1322912"/>
              <a:ext cx="0" cy="588480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 Box 7"/>
            <p:cNvSpPr txBox="1">
              <a:spLocks noChangeArrowheads="1"/>
            </p:cNvSpPr>
            <p:nvPr/>
          </p:nvSpPr>
          <p:spPr bwMode="auto">
            <a:xfrm>
              <a:off x="127897" y="2605865"/>
              <a:ext cx="13561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Task_Flash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auto">
            <a:xfrm>
              <a:off x="127897" y="3552755"/>
              <a:ext cx="13901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LED Output</a:t>
              </a:r>
            </a:p>
          </p:txBody>
        </p:sp>
        <p:sp>
          <p:nvSpPr>
            <p:cNvPr id="51" name="Rectangle 31"/>
            <p:cNvSpPr>
              <a:spLocks noChangeArrowheads="1"/>
            </p:cNvSpPr>
            <p:nvPr/>
          </p:nvSpPr>
          <p:spPr bwMode="auto">
            <a:xfrm>
              <a:off x="1831641" y="3061520"/>
              <a:ext cx="183721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2" name="Rectangle 31"/>
            <p:cNvSpPr>
              <a:spLocks noChangeArrowheads="1"/>
            </p:cNvSpPr>
            <p:nvPr/>
          </p:nvSpPr>
          <p:spPr bwMode="auto">
            <a:xfrm>
              <a:off x="1831640" y="3521028"/>
              <a:ext cx="2429076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  <p:sp>
          <p:nvSpPr>
            <p:cNvPr id="53" name="Rectangle 31"/>
            <p:cNvSpPr>
              <a:spLocks noChangeArrowheads="1"/>
            </p:cNvSpPr>
            <p:nvPr/>
          </p:nvSpPr>
          <p:spPr bwMode="auto">
            <a:xfrm>
              <a:off x="3668850" y="1593605"/>
              <a:ext cx="418718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" name="Rectangle 31"/>
            <p:cNvSpPr>
              <a:spLocks noChangeArrowheads="1"/>
            </p:cNvSpPr>
            <p:nvPr/>
          </p:nvSpPr>
          <p:spPr bwMode="auto">
            <a:xfrm>
              <a:off x="4087569" y="2612870"/>
              <a:ext cx="4941246" cy="36232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5" name="Text Box 7"/>
            <p:cNvSpPr txBox="1">
              <a:spLocks noChangeArrowheads="1"/>
            </p:cNvSpPr>
            <p:nvPr/>
          </p:nvSpPr>
          <p:spPr bwMode="auto">
            <a:xfrm>
              <a:off x="2820824" y="1462277"/>
              <a:ext cx="4106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T</a:t>
              </a:r>
              <a:r>
                <a:rPr kumimoji="0" lang="en-US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sp>
          <p:nvSpPr>
            <p:cNvPr id="56" name="Line 5"/>
            <p:cNvSpPr>
              <a:spLocks noChangeShapeType="1"/>
            </p:cNvSpPr>
            <p:nvPr/>
          </p:nvSpPr>
          <p:spPr bwMode="auto">
            <a:xfrm flipV="1">
              <a:off x="2740975" y="1801606"/>
              <a:ext cx="111856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7" name="Text Box 7"/>
            <p:cNvSpPr txBox="1">
              <a:spLocks noChangeArrowheads="1"/>
            </p:cNvSpPr>
            <p:nvPr/>
          </p:nvSpPr>
          <p:spPr bwMode="auto">
            <a:xfrm>
              <a:off x="127897" y="1409063"/>
              <a:ext cx="246885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Task_Read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</a:b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_Switches</a:t>
              </a:r>
            </a:p>
          </p:txBody>
        </p:sp>
        <p:sp>
          <p:nvSpPr>
            <p:cNvPr id="58" name="Rectangle 31"/>
            <p:cNvSpPr>
              <a:spLocks noChangeArrowheads="1"/>
            </p:cNvSpPr>
            <p:nvPr/>
          </p:nvSpPr>
          <p:spPr bwMode="auto">
            <a:xfrm>
              <a:off x="4260715" y="3519548"/>
              <a:ext cx="4768099" cy="381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 w="12700">
                  <a:solidFill>
                    <a:srgbClr val="FF9933"/>
                  </a:solidFill>
                </a:ln>
                <a:solidFill>
                  <a:srgbClr val="FF9933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9" name="Rectangle 31"/>
            <p:cNvSpPr>
              <a:spLocks noChangeArrowheads="1"/>
            </p:cNvSpPr>
            <p:nvPr/>
          </p:nvSpPr>
          <p:spPr bwMode="auto">
            <a:xfrm>
              <a:off x="4260716" y="3519548"/>
              <a:ext cx="268869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cxnSp>
          <p:nvCxnSpPr>
            <p:cNvPr id="60" name="Straight Connector 59"/>
            <p:cNvCxnSpPr>
              <a:stCxn id="63" idx="1"/>
            </p:cNvCxnSpPr>
            <p:nvPr/>
          </p:nvCxnSpPr>
          <p:spPr bwMode="auto">
            <a:xfrm>
              <a:off x="4260303" y="2300422"/>
              <a:ext cx="1" cy="1411161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Rectangle 31"/>
            <p:cNvSpPr>
              <a:spLocks noChangeArrowheads="1"/>
            </p:cNvSpPr>
            <p:nvPr/>
          </p:nvSpPr>
          <p:spPr bwMode="auto">
            <a:xfrm>
              <a:off x="1831640" y="2101779"/>
              <a:ext cx="2027905" cy="377778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  <p:sp>
          <p:nvSpPr>
            <p:cNvPr id="62" name="Text Box 7"/>
            <p:cNvSpPr txBox="1">
              <a:spLocks noChangeArrowheads="1"/>
            </p:cNvSpPr>
            <p:nvPr/>
          </p:nvSpPr>
          <p:spPr bwMode="auto">
            <a:xfrm>
              <a:off x="3826934" y="1953072"/>
              <a:ext cx="4106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T</a:t>
              </a:r>
              <a:r>
                <a:rPr kumimoji="0" lang="en-US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2</a:t>
              </a:r>
            </a:p>
          </p:txBody>
        </p:sp>
        <p:sp>
          <p:nvSpPr>
            <p:cNvPr id="63" name="Line 5"/>
            <p:cNvSpPr>
              <a:spLocks noChangeShapeType="1"/>
            </p:cNvSpPr>
            <p:nvPr/>
          </p:nvSpPr>
          <p:spPr bwMode="auto">
            <a:xfrm flipV="1">
              <a:off x="3859544" y="2300423"/>
              <a:ext cx="40075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4" name="Text Box 7"/>
            <p:cNvSpPr txBox="1">
              <a:spLocks noChangeArrowheads="1"/>
            </p:cNvSpPr>
            <p:nvPr/>
          </p:nvSpPr>
          <p:spPr bwMode="auto">
            <a:xfrm>
              <a:off x="143683" y="2145278"/>
              <a:ext cx="24688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g_Flash_LED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5" name="Rectangle 31"/>
            <p:cNvSpPr>
              <a:spLocks noChangeArrowheads="1"/>
            </p:cNvSpPr>
            <p:nvPr/>
          </p:nvSpPr>
          <p:spPr bwMode="auto">
            <a:xfrm>
              <a:off x="3859545" y="2101612"/>
              <a:ext cx="5169270" cy="377778"/>
            </a:xfrm>
            <a:prstGeom prst="rect">
              <a:avLst/>
            </a:prstGeom>
            <a:noFill/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cxnSp>
          <p:nvCxnSpPr>
            <p:cNvPr id="66" name="Straight Connector 65"/>
            <p:cNvCxnSpPr>
              <a:endCxn id="65" idx="1"/>
            </p:cNvCxnSpPr>
            <p:nvPr/>
          </p:nvCxnSpPr>
          <p:spPr bwMode="auto">
            <a:xfrm flipH="1">
              <a:off x="3859545" y="1590794"/>
              <a:ext cx="2714" cy="699707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9781735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 Schedule with Switch Interrupt Added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4715370"/>
            <a:ext cx="11520000" cy="1812629"/>
          </a:xfrm>
        </p:spPr>
        <p:txBody>
          <a:bodyPr/>
          <a:lstStyle/>
          <a:p>
            <a:r>
              <a:rPr lang="en-US" dirty="0"/>
              <a:t>Now states are shorter, so response time is far better</a:t>
            </a:r>
          </a:p>
          <a:p>
            <a:r>
              <a:rPr lang="en-US" dirty="0"/>
              <a:t>Max. delay = </a:t>
            </a:r>
            <a:r>
              <a:rPr lang="en-US" dirty="0">
                <a:latin typeface="Symbol" panose="05050102010706020507" pitchFamily="18" charset="2"/>
              </a:rPr>
              <a:t>S </a:t>
            </a:r>
            <a:r>
              <a:rPr lang="en-US" dirty="0" err="1"/>
              <a:t>T</a:t>
            </a:r>
            <a:r>
              <a:rPr lang="en-US" baseline="-25000" dirty="0" err="1"/>
              <a:t>Task_State</a:t>
            </a:r>
            <a:r>
              <a:rPr lang="en-US" dirty="0" err="1"/>
              <a:t>N</a:t>
            </a:r>
            <a:r>
              <a:rPr lang="en-US" baseline="-25000" dirty="0" err="1"/>
              <a:t>Task</a:t>
            </a:r>
            <a:r>
              <a:rPr lang="en-US" dirty="0"/>
              <a:t> + </a:t>
            </a:r>
            <a:r>
              <a:rPr lang="en-US" dirty="0">
                <a:latin typeface="Symbol" panose="05050102010706020507" pitchFamily="18" charset="2"/>
              </a:rPr>
              <a:t>S </a:t>
            </a:r>
            <a:r>
              <a:rPr lang="en-US" dirty="0"/>
              <a:t>T</a:t>
            </a:r>
            <a:r>
              <a:rPr lang="en-US" baseline="-25000" dirty="0"/>
              <a:t>ISR</a:t>
            </a:r>
            <a:r>
              <a:rPr lang="en-US" dirty="0"/>
              <a:t>N</a:t>
            </a:r>
            <a:r>
              <a:rPr lang="en-US" baseline="-25000" dirty="0"/>
              <a:t>ISR</a:t>
            </a:r>
          </a:p>
          <a:p>
            <a:r>
              <a:rPr lang="en-US" dirty="0"/>
              <a:t>Use logic analyzer to see scheduler runs about 300 kHz! Period ~ 3 µs</a:t>
            </a:r>
          </a:p>
          <a:p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V6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87177" y="1679978"/>
            <a:ext cx="8908828" cy="2676845"/>
            <a:chOff x="127897" y="1693680"/>
            <a:chExt cx="8908828" cy="2676845"/>
          </a:xfrm>
        </p:grpSpPr>
        <p:sp>
          <p:nvSpPr>
            <p:cNvPr id="6" name="Rectangle 5"/>
            <p:cNvSpPr/>
            <p:nvPr/>
          </p:nvSpPr>
          <p:spPr bwMode="auto">
            <a:xfrm>
              <a:off x="1831642" y="1696457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831642" y="2139366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831642" y="2602970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831641" y="3063275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831641" y="3522309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823732" y="3984526"/>
              <a:ext cx="7205083" cy="385999"/>
              <a:chOff x="1111884" y="2602558"/>
              <a:chExt cx="7205083" cy="385999"/>
            </a:xfrm>
          </p:grpSpPr>
          <p:sp>
            <p:nvSpPr>
              <p:cNvPr id="193" name="Line 5"/>
              <p:cNvSpPr>
                <a:spLocks noChangeShapeType="1"/>
              </p:cNvSpPr>
              <p:nvPr/>
            </p:nvSpPr>
            <p:spPr bwMode="auto">
              <a:xfrm>
                <a:off x="1111884" y="2602558"/>
                <a:ext cx="7205083" cy="0"/>
              </a:xfrm>
              <a:prstGeom prst="line">
                <a:avLst/>
              </a:prstGeom>
              <a:noFill/>
              <a:ln w="28575">
                <a:solidFill>
                  <a:srgbClr val="1D315B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94" name="Text Box 7"/>
              <p:cNvSpPr txBox="1">
                <a:spLocks noChangeArrowheads="1"/>
              </p:cNvSpPr>
              <p:nvPr/>
            </p:nvSpPr>
            <p:spPr bwMode="auto">
              <a:xfrm>
                <a:off x="4101737" y="2619225"/>
                <a:ext cx="69557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Time</a:t>
                </a:r>
              </a:p>
            </p:txBody>
          </p:sp>
        </p:grpSp>
        <p:sp>
          <p:nvSpPr>
            <p:cNvPr id="12" name="Rectangle 31"/>
            <p:cNvSpPr>
              <a:spLocks noChangeArrowheads="1"/>
            </p:cNvSpPr>
            <p:nvPr/>
          </p:nvSpPr>
          <p:spPr bwMode="auto">
            <a:xfrm>
              <a:off x="4385604" y="1693680"/>
              <a:ext cx="2542729" cy="381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Switch 1 pressed</a:t>
              </a:r>
            </a:p>
          </p:txBody>
        </p:sp>
        <p:sp>
          <p:nvSpPr>
            <p:cNvPr id="13" name="Rectangle 31"/>
            <p:cNvSpPr>
              <a:spLocks noChangeArrowheads="1"/>
            </p:cNvSpPr>
            <p:nvPr/>
          </p:nvSpPr>
          <p:spPr bwMode="auto">
            <a:xfrm>
              <a:off x="1930589" y="3519392"/>
              <a:ext cx="575618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14" name="Rectangle 31"/>
            <p:cNvSpPr>
              <a:spLocks noChangeArrowheads="1"/>
            </p:cNvSpPr>
            <p:nvPr/>
          </p:nvSpPr>
          <p:spPr bwMode="auto">
            <a:xfrm>
              <a:off x="2498130" y="3519392"/>
              <a:ext cx="583296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15" name="Rectangle 31"/>
            <p:cNvSpPr>
              <a:spLocks noChangeArrowheads="1"/>
            </p:cNvSpPr>
            <p:nvPr/>
          </p:nvSpPr>
          <p:spPr bwMode="auto">
            <a:xfrm>
              <a:off x="3044110" y="3519392"/>
              <a:ext cx="609165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27897" y="3063474"/>
              <a:ext cx="1292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Task_RGB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127897" y="1693680"/>
              <a:ext cx="15568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Switch Inputs</a:t>
              </a:r>
            </a:p>
          </p:txBody>
        </p:sp>
        <p:cxnSp>
          <p:nvCxnSpPr>
            <p:cNvPr id="18" name="Straight Connector 17"/>
            <p:cNvCxnSpPr>
              <a:stCxn id="12" idx="1"/>
            </p:cNvCxnSpPr>
            <p:nvPr/>
          </p:nvCxnSpPr>
          <p:spPr bwMode="auto">
            <a:xfrm>
              <a:off x="4385604" y="1884180"/>
              <a:ext cx="383" cy="582646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127897" y="2605865"/>
              <a:ext cx="13561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Task_Flash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127897" y="3552755"/>
              <a:ext cx="13901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LED Output</a:t>
              </a:r>
            </a:p>
          </p:txBody>
        </p:sp>
        <p:sp>
          <p:nvSpPr>
            <p:cNvPr id="21" name="Rectangle 31"/>
            <p:cNvSpPr>
              <a:spLocks noChangeArrowheads="1"/>
            </p:cNvSpPr>
            <p:nvPr/>
          </p:nvSpPr>
          <p:spPr bwMode="auto">
            <a:xfrm flipH="1">
              <a:off x="4385668" y="2136754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2" name="Rectangle 31"/>
            <p:cNvSpPr>
              <a:spLocks noChangeArrowheads="1"/>
            </p:cNvSpPr>
            <p:nvPr/>
          </p:nvSpPr>
          <p:spPr bwMode="auto">
            <a:xfrm>
              <a:off x="1883806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1929525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127897" y="2051157"/>
              <a:ext cx="146094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PORTD_ </a:t>
              </a: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IRQHandler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6926766" y="1815264"/>
              <a:ext cx="0" cy="588480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Rectangle 31"/>
            <p:cNvSpPr>
              <a:spLocks noChangeArrowheads="1"/>
            </p:cNvSpPr>
            <p:nvPr/>
          </p:nvSpPr>
          <p:spPr bwMode="auto">
            <a:xfrm>
              <a:off x="3610210" y="3519392"/>
              <a:ext cx="619507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4166107" y="3519392"/>
              <a:ext cx="286417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7575106" y="3517864"/>
              <a:ext cx="573931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8153058" y="3517864"/>
              <a:ext cx="569980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4446684" y="3517864"/>
              <a:ext cx="2580539" cy="381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 w="12700">
                  <a:solidFill>
                    <a:srgbClr val="FF9933"/>
                  </a:solidFill>
                </a:ln>
                <a:solidFill>
                  <a:srgbClr val="FF9933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451320" y="3517864"/>
              <a:ext cx="2151315" cy="381000"/>
              <a:chOff x="4627779" y="3520439"/>
              <a:chExt cx="2151315" cy="381000"/>
            </a:xfrm>
          </p:grpSpPr>
          <p:sp>
            <p:nvSpPr>
              <p:cNvPr id="185" name="Rectangle 31"/>
              <p:cNvSpPr>
                <a:spLocks noChangeArrowheads="1"/>
              </p:cNvSpPr>
              <p:nvPr/>
            </p:nvSpPr>
            <p:spPr bwMode="auto">
              <a:xfrm>
                <a:off x="4627779" y="3520439"/>
                <a:ext cx="143033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6" name="Rectangle 31"/>
              <p:cNvSpPr>
                <a:spLocks noChangeArrowheads="1"/>
              </p:cNvSpPr>
              <p:nvPr/>
            </p:nvSpPr>
            <p:spPr bwMode="auto">
              <a:xfrm>
                <a:off x="4905927" y="3520439"/>
                <a:ext cx="146775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7" name="Rectangle 31"/>
              <p:cNvSpPr>
                <a:spLocks noChangeArrowheads="1"/>
              </p:cNvSpPr>
              <p:nvPr/>
            </p:nvSpPr>
            <p:spPr bwMode="auto">
              <a:xfrm>
                <a:off x="5200718" y="3520439"/>
                <a:ext cx="139964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8" name="Rectangle 31"/>
              <p:cNvSpPr>
                <a:spLocks noChangeArrowheads="1"/>
              </p:cNvSpPr>
              <p:nvPr/>
            </p:nvSpPr>
            <p:spPr bwMode="auto">
              <a:xfrm>
                <a:off x="5483071" y="3520439"/>
                <a:ext cx="144109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89" name="Rectangle 31"/>
              <p:cNvSpPr>
                <a:spLocks noChangeArrowheads="1"/>
              </p:cNvSpPr>
              <p:nvPr/>
            </p:nvSpPr>
            <p:spPr bwMode="auto">
              <a:xfrm>
                <a:off x="5769481" y="3520439"/>
                <a:ext cx="145680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90" name="Rectangle 31"/>
              <p:cNvSpPr>
                <a:spLocks noChangeArrowheads="1"/>
              </p:cNvSpPr>
              <p:nvPr/>
            </p:nvSpPr>
            <p:spPr bwMode="auto">
              <a:xfrm>
                <a:off x="6059618" y="3520439"/>
                <a:ext cx="143523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91" name="Rectangle 31"/>
              <p:cNvSpPr>
                <a:spLocks noChangeArrowheads="1"/>
              </p:cNvSpPr>
              <p:nvPr/>
            </p:nvSpPr>
            <p:spPr bwMode="auto">
              <a:xfrm>
                <a:off x="6644250" y="3520439"/>
                <a:ext cx="134844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92" name="Rectangle 31"/>
              <p:cNvSpPr>
                <a:spLocks noChangeArrowheads="1"/>
              </p:cNvSpPr>
              <p:nvPr/>
            </p:nvSpPr>
            <p:spPr bwMode="auto">
              <a:xfrm>
                <a:off x="6345530" y="3520439"/>
                <a:ext cx="143915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7034832" y="3517864"/>
              <a:ext cx="540274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978908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021804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2069168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2118779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6751209" y="3517864"/>
              <a:ext cx="137337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7038922" y="2326949"/>
              <a:ext cx="34" cy="1410619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 flipH="1">
              <a:off x="6928397" y="2131004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0" name="Rectangle 31"/>
            <p:cNvSpPr>
              <a:spLocks noChangeArrowheads="1"/>
            </p:cNvSpPr>
            <p:nvPr/>
          </p:nvSpPr>
          <p:spPr bwMode="auto">
            <a:xfrm>
              <a:off x="2161391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2207110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2256493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3" name="Rectangle 31"/>
            <p:cNvSpPr>
              <a:spLocks noChangeArrowheads="1"/>
            </p:cNvSpPr>
            <p:nvPr/>
          </p:nvSpPr>
          <p:spPr bwMode="auto">
            <a:xfrm>
              <a:off x="2299389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4" name="Rectangle 31"/>
            <p:cNvSpPr>
              <a:spLocks noChangeArrowheads="1"/>
            </p:cNvSpPr>
            <p:nvPr/>
          </p:nvSpPr>
          <p:spPr bwMode="auto">
            <a:xfrm>
              <a:off x="2346753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2396364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6" name="Rectangle 31"/>
            <p:cNvSpPr>
              <a:spLocks noChangeArrowheads="1"/>
            </p:cNvSpPr>
            <p:nvPr/>
          </p:nvSpPr>
          <p:spPr bwMode="auto">
            <a:xfrm>
              <a:off x="2443163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7" name="Rectangle 31"/>
            <p:cNvSpPr>
              <a:spLocks noChangeArrowheads="1"/>
            </p:cNvSpPr>
            <p:nvPr/>
          </p:nvSpPr>
          <p:spPr bwMode="auto">
            <a:xfrm>
              <a:off x="2488882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8" name="Rectangle 31"/>
            <p:cNvSpPr>
              <a:spLocks noChangeArrowheads="1"/>
            </p:cNvSpPr>
            <p:nvPr/>
          </p:nvSpPr>
          <p:spPr bwMode="auto">
            <a:xfrm>
              <a:off x="253826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9" name="Rectangle 31"/>
            <p:cNvSpPr>
              <a:spLocks noChangeArrowheads="1"/>
            </p:cNvSpPr>
            <p:nvPr/>
          </p:nvSpPr>
          <p:spPr bwMode="auto">
            <a:xfrm>
              <a:off x="2581161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" name="Rectangle 31"/>
            <p:cNvSpPr>
              <a:spLocks noChangeArrowheads="1"/>
            </p:cNvSpPr>
            <p:nvPr/>
          </p:nvSpPr>
          <p:spPr bwMode="auto">
            <a:xfrm>
              <a:off x="262852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1" name="Rectangle 31"/>
            <p:cNvSpPr>
              <a:spLocks noChangeArrowheads="1"/>
            </p:cNvSpPr>
            <p:nvPr/>
          </p:nvSpPr>
          <p:spPr bwMode="auto">
            <a:xfrm>
              <a:off x="2678136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2" name="Rectangle 31"/>
            <p:cNvSpPr>
              <a:spLocks noChangeArrowheads="1"/>
            </p:cNvSpPr>
            <p:nvPr/>
          </p:nvSpPr>
          <p:spPr bwMode="auto">
            <a:xfrm>
              <a:off x="2721488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3" name="Rectangle 31"/>
            <p:cNvSpPr>
              <a:spLocks noChangeArrowheads="1"/>
            </p:cNvSpPr>
            <p:nvPr/>
          </p:nvSpPr>
          <p:spPr bwMode="auto">
            <a:xfrm>
              <a:off x="2767207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" name="Rectangle 31"/>
            <p:cNvSpPr>
              <a:spLocks noChangeArrowheads="1"/>
            </p:cNvSpPr>
            <p:nvPr/>
          </p:nvSpPr>
          <p:spPr bwMode="auto">
            <a:xfrm>
              <a:off x="2816590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5" name="Rectangle 31"/>
            <p:cNvSpPr>
              <a:spLocks noChangeArrowheads="1"/>
            </p:cNvSpPr>
            <p:nvPr/>
          </p:nvSpPr>
          <p:spPr bwMode="auto">
            <a:xfrm>
              <a:off x="2859486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6" name="Rectangle 31"/>
            <p:cNvSpPr>
              <a:spLocks noChangeArrowheads="1"/>
            </p:cNvSpPr>
            <p:nvPr/>
          </p:nvSpPr>
          <p:spPr bwMode="auto">
            <a:xfrm>
              <a:off x="2906850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" name="Rectangle 31"/>
            <p:cNvSpPr>
              <a:spLocks noChangeArrowheads="1"/>
            </p:cNvSpPr>
            <p:nvPr/>
          </p:nvSpPr>
          <p:spPr bwMode="auto">
            <a:xfrm>
              <a:off x="2956461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" name="Rectangle 31"/>
            <p:cNvSpPr>
              <a:spLocks noChangeArrowheads="1"/>
            </p:cNvSpPr>
            <p:nvPr/>
          </p:nvSpPr>
          <p:spPr bwMode="auto">
            <a:xfrm>
              <a:off x="2999073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9" name="Rectangle 31"/>
            <p:cNvSpPr>
              <a:spLocks noChangeArrowheads="1"/>
            </p:cNvSpPr>
            <p:nvPr/>
          </p:nvSpPr>
          <p:spPr bwMode="auto">
            <a:xfrm>
              <a:off x="3044792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0" name="Rectangle 31"/>
            <p:cNvSpPr>
              <a:spLocks noChangeArrowheads="1"/>
            </p:cNvSpPr>
            <p:nvPr/>
          </p:nvSpPr>
          <p:spPr bwMode="auto">
            <a:xfrm>
              <a:off x="309417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1" name="Rectangle 31"/>
            <p:cNvSpPr>
              <a:spLocks noChangeArrowheads="1"/>
            </p:cNvSpPr>
            <p:nvPr/>
          </p:nvSpPr>
          <p:spPr bwMode="auto">
            <a:xfrm>
              <a:off x="3137071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2" name="Rectangle 31"/>
            <p:cNvSpPr>
              <a:spLocks noChangeArrowheads="1"/>
            </p:cNvSpPr>
            <p:nvPr/>
          </p:nvSpPr>
          <p:spPr bwMode="auto">
            <a:xfrm>
              <a:off x="318443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3" name="Rectangle 31"/>
            <p:cNvSpPr>
              <a:spLocks noChangeArrowheads="1"/>
            </p:cNvSpPr>
            <p:nvPr/>
          </p:nvSpPr>
          <p:spPr bwMode="auto">
            <a:xfrm>
              <a:off x="3234046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328084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5" name="Rectangle 31"/>
            <p:cNvSpPr>
              <a:spLocks noChangeArrowheads="1"/>
            </p:cNvSpPr>
            <p:nvPr/>
          </p:nvSpPr>
          <p:spPr bwMode="auto">
            <a:xfrm>
              <a:off x="3326564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6" name="Rectangle 31"/>
            <p:cNvSpPr>
              <a:spLocks noChangeArrowheads="1"/>
            </p:cNvSpPr>
            <p:nvPr/>
          </p:nvSpPr>
          <p:spPr bwMode="auto">
            <a:xfrm>
              <a:off x="3375947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3418843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8" name="Rectangle 31"/>
            <p:cNvSpPr>
              <a:spLocks noChangeArrowheads="1"/>
            </p:cNvSpPr>
            <p:nvPr/>
          </p:nvSpPr>
          <p:spPr bwMode="auto">
            <a:xfrm>
              <a:off x="3466207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9" name="Rectangle 31"/>
            <p:cNvSpPr>
              <a:spLocks noChangeArrowheads="1"/>
            </p:cNvSpPr>
            <p:nvPr/>
          </p:nvSpPr>
          <p:spPr bwMode="auto">
            <a:xfrm>
              <a:off x="3515818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0" name="Rectangle 31"/>
            <p:cNvSpPr>
              <a:spLocks noChangeArrowheads="1"/>
            </p:cNvSpPr>
            <p:nvPr/>
          </p:nvSpPr>
          <p:spPr bwMode="auto">
            <a:xfrm>
              <a:off x="3563182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1" name="Rectangle 31"/>
            <p:cNvSpPr>
              <a:spLocks noChangeArrowheads="1"/>
            </p:cNvSpPr>
            <p:nvPr/>
          </p:nvSpPr>
          <p:spPr bwMode="auto">
            <a:xfrm>
              <a:off x="3608901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2" name="Rectangle 31"/>
            <p:cNvSpPr>
              <a:spLocks noChangeArrowheads="1"/>
            </p:cNvSpPr>
            <p:nvPr/>
          </p:nvSpPr>
          <p:spPr bwMode="auto">
            <a:xfrm>
              <a:off x="3658284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3" name="Rectangle 31"/>
            <p:cNvSpPr>
              <a:spLocks noChangeArrowheads="1"/>
            </p:cNvSpPr>
            <p:nvPr/>
          </p:nvSpPr>
          <p:spPr bwMode="auto">
            <a:xfrm>
              <a:off x="3701180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4" name="Rectangle 31"/>
            <p:cNvSpPr>
              <a:spLocks noChangeArrowheads="1"/>
            </p:cNvSpPr>
            <p:nvPr/>
          </p:nvSpPr>
          <p:spPr bwMode="auto">
            <a:xfrm>
              <a:off x="3748544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5" name="Rectangle 31"/>
            <p:cNvSpPr>
              <a:spLocks noChangeArrowheads="1"/>
            </p:cNvSpPr>
            <p:nvPr/>
          </p:nvSpPr>
          <p:spPr bwMode="auto">
            <a:xfrm>
              <a:off x="3798155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6" name="Rectangle 31"/>
            <p:cNvSpPr>
              <a:spLocks noChangeArrowheads="1"/>
            </p:cNvSpPr>
            <p:nvPr/>
          </p:nvSpPr>
          <p:spPr bwMode="auto">
            <a:xfrm>
              <a:off x="3840767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7" name="Rectangle 31"/>
            <p:cNvSpPr>
              <a:spLocks noChangeArrowheads="1"/>
            </p:cNvSpPr>
            <p:nvPr/>
          </p:nvSpPr>
          <p:spPr bwMode="auto">
            <a:xfrm>
              <a:off x="3886486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8" name="Rectangle 31"/>
            <p:cNvSpPr>
              <a:spLocks noChangeArrowheads="1"/>
            </p:cNvSpPr>
            <p:nvPr/>
          </p:nvSpPr>
          <p:spPr bwMode="auto">
            <a:xfrm>
              <a:off x="3935869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9" name="Rectangle 31"/>
            <p:cNvSpPr>
              <a:spLocks noChangeArrowheads="1"/>
            </p:cNvSpPr>
            <p:nvPr/>
          </p:nvSpPr>
          <p:spPr bwMode="auto">
            <a:xfrm>
              <a:off x="3978765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0" name="Rectangle 31"/>
            <p:cNvSpPr>
              <a:spLocks noChangeArrowheads="1"/>
            </p:cNvSpPr>
            <p:nvPr/>
          </p:nvSpPr>
          <p:spPr bwMode="auto">
            <a:xfrm>
              <a:off x="4026129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4075740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2" name="Rectangle 31"/>
            <p:cNvSpPr>
              <a:spLocks noChangeArrowheads="1"/>
            </p:cNvSpPr>
            <p:nvPr/>
          </p:nvSpPr>
          <p:spPr bwMode="auto">
            <a:xfrm>
              <a:off x="4122539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>
              <a:off x="4168258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4" name="Rectangle 31"/>
            <p:cNvSpPr>
              <a:spLocks noChangeArrowheads="1"/>
            </p:cNvSpPr>
            <p:nvPr/>
          </p:nvSpPr>
          <p:spPr bwMode="auto">
            <a:xfrm>
              <a:off x="4217641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5" name="Rectangle 31"/>
            <p:cNvSpPr>
              <a:spLocks noChangeArrowheads="1"/>
            </p:cNvSpPr>
            <p:nvPr/>
          </p:nvSpPr>
          <p:spPr bwMode="auto">
            <a:xfrm>
              <a:off x="4260537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6" name="Rectangle 31"/>
            <p:cNvSpPr>
              <a:spLocks noChangeArrowheads="1"/>
            </p:cNvSpPr>
            <p:nvPr/>
          </p:nvSpPr>
          <p:spPr bwMode="auto">
            <a:xfrm>
              <a:off x="4307901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7" name="Rectangle 31"/>
            <p:cNvSpPr>
              <a:spLocks noChangeArrowheads="1"/>
            </p:cNvSpPr>
            <p:nvPr/>
          </p:nvSpPr>
          <p:spPr bwMode="auto">
            <a:xfrm>
              <a:off x="445047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8" name="Rectangle 31"/>
            <p:cNvSpPr>
              <a:spLocks noChangeArrowheads="1"/>
            </p:cNvSpPr>
            <p:nvPr/>
          </p:nvSpPr>
          <p:spPr bwMode="auto">
            <a:xfrm>
              <a:off x="4496194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9" name="Rectangle 31"/>
            <p:cNvSpPr>
              <a:spLocks noChangeArrowheads="1"/>
            </p:cNvSpPr>
            <p:nvPr/>
          </p:nvSpPr>
          <p:spPr bwMode="auto">
            <a:xfrm>
              <a:off x="4545577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0" name="Rectangle 31"/>
            <p:cNvSpPr>
              <a:spLocks noChangeArrowheads="1"/>
            </p:cNvSpPr>
            <p:nvPr/>
          </p:nvSpPr>
          <p:spPr bwMode="auto">
            <a:xfrm>
              <a:off x="4588473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1" name="Rectangle 31"/>
            <p:cNvSpPr>
              <a:spLocks noChangeArrowheads="1"/>
            </p:cNvSpPr>
            <p:nvPr/>
          </p:nvSpPr>
          <p:spPr bwMode="auto">
            <a:xfrm>
              <a:off x="4635837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2" name="Rectangle 31"/>
            <p:cNvSpPr>
              <a:spLocks noChangeArrowheads="1"/>
            </p:cNvSpPr>
            <p:nvPr/>
          </p:nvSpPr>
          <p:spPr bwMode="auto">
            <a:xfrm>
              <a:off x="4685448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3" name="Rectangle 31"/>
            <p:cNvSpPr>
              <a:spLocks noChangeArrowheads="1"/>
            </p:cNvSpPr>
            <p:nvPr/>
          </p:nvSpPr>
          <p:spPr bwMode="auto">
            <a:xfrm>
              <a:off x="4728060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4" name="Rectangle 31"/>
            <p:cNvSpPr>
              <a:spLocks noChangeArrowheads="1"/>
            </p:cNvSpPr>
            <p:nvPr/>
          </p:nvSpPr>
          <p:spPr bwMode="auto">
            <a:xfrm>
              <a:off x="4773779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5" name="Rectangle 31"/>
            <p:cNvSpPr>
              <a:spLocks noChangeArrowheads="1"/>
            </p:cNvSpPr>
            <p:nvPr/>
          </p:nvSpPr>
          <p:spPr bwMode="auto">
            <a:xfrm>
              <a:off x="4823162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6" name="Rectangle 31"/>
            <p:cNvSpPr>
              <a:spLocks noChangeArrowheads="1"/>
            </p:cNvSpPr>
            <p:nvPr/>
          </p:nvSpPr>
          <p:spPr bwMode="auto">
            <a:xfrm>
              <a:off x="4866058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7" name="Rectangle 31"/>
            <p:cNvSpPr>
              <a:spLocks noChangeArrowheads="1"/>
            </p:cNvSpPr>
            <p:nvPr/>
          </p:nvSpPr>
          <p:spPr bwMode="auto">
            <a:xfrm>
              <a:off x="4913422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8" name="Rectangle 31"/>
            <p:cNvSpPr>
              <a:spLocks noChangeArrowheads="1"/>
            </p:cNvSpPr>
            <p:nvPr/>
          </p:nvSpPr>
          <p:spPr bwMode="auto">
            <a:xfrm>
              <a:off x="4963033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9" name="Rectangle 31"/>
            <p:cNvSpPr>
              <a:spLocks noChangeArrowheads="1"/>
            </p:cNvSpPr>
            <p:nvPr/>
          </p:nvSpPr>
          <p:spPr bwMode="auto">
            <a:xfrm>
              <a:off x="5009832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0" name="Rectangle 31"/>
            <p:cNvSpPr>
              <a:spLocks noChangeArrowheads="1"/>
            </p:cNvSpPr>
            <p:nvPr/>
          </p:nvSpPr>
          <p:spPr bwMode="auto">
            <a:xfrm>
              <a:off x="5055551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1" name="Rectangle 31"/>
            <p:cNvSpPr>
              <a:spLocks noChangeArrowheads="1"/>
            </p:cNvSpPr>
            <p:nvPr/>
          </p:nvSpPr>
          <p:spPr bwMode="auto">
            <a:xfrm>
              <a:off x="5104934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2" name="Rectangle 31"/>
            <p:cNvSpPr>
              <a:spLocks noChangeArrowheads="1"/>
            </p:cNvSpPr>
            <p:nvPr/>
          </p:nvSpPr>
          <p:spPr bwMode="auto">
            <a:xfrm>
              <a:off x="5147830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3" name="Rectangle 31"/>
            <p:cNvSpPr>
              <a:spLocks noChangeArrowheads="1"/>
            </p:cNvSpPr>
            <p:nvPr/>
          </p:nvSpPr>
          <p:spPr bwMode="auto">
            <a:xfrm>
              <a:off x="5195194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4" name="Rectangle 31"/>
            <p:cNvSpPr>
              <a:spLocks noChangeArrowheads="1"/>
            </p:cNvSpPr>
            <p:nvPr/>
          </p:nvSpPr>
          <p:spPr bwMode="auto">
            <a:xfrm>
              <a:off x="5244805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5" name="Rectangle 31"/>
            <p:cNvSpPr>
              <a:spLocks noChangeArrowheads="1"/>
            </p:cNvSpPr>
            <p:nvPr/>
          </p:nvSpPr>
          <p:spPr bwMode="auto">
            <a:xfrm>
              <a:off x="5291428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6" name="Rectangle 31"/>
            <p:cNvSpPr>
              <a:spLocks noChangeArrowheads="1"/>
            </p:cNvSpPr>
            <p:nvPr/>
          </p:nvSpPr>
          <p:spPr bwMode="auto">
            <a:xfrm>
              <a:off x="5337147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7" name="Rectangle 31"/>
            <p:cNvSpPr>
              <a:spLocks noChangeArrowheads="1"/>
            </p:cNvSpPr>
            <p:nvPr/>
          </p:nvSpPr>
          <p:spPr bwMode="auto">
            <a:xfrm>
              <a:off x="5386530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8" name="Rectangle 31"/>
            <p:cNvSpPr>
              <a:spLocks noChangeArrowheads="1"/>
            </p:cNvSpPr>
            <p:nvPr/>
          </p:nvSpPr>
          <p:spPr bwMode="auto">
            <a:xfrm>
              <a:off x="5429426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9" name="Rectangle 31"/>
            <p:cNvSpPr>
              <a:spLocks noChangeArrowheads="1"/>
            </p:cNvSpPr>
            <p:nvPr/>
          </p:nvSpPr>
          <p:spPr bwMode="auto">
            <a:xfrm>
              <a:off x="5476790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0" name="Rectangle 31"/>
            <p:cNvSpPr>
              <a:spLocks noChangeArrowheads="1"/>
            </p:cNvSpPr>
            <p:nvPr/>
          </p:nvSpPr>
          <p:spPr bwMode="auto">
            <a:xfrm>
              <a:off x="5526401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1" name="Rectangle 31"/>
            <p:cNvSpPr>
              <a:spLocks noChangeArrowheads="1"/>
            </p:cNvSpPr>
            <p:nvPr/>
          </p:nvSpPr>
          <p:spPr bwMode="auto">
            <a:xfrm>
              <a:off x="5569013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614732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3" name="Rectangle 31"/>
            <p:cNvSpPr>
              <a:spLocks noChangeArrowheads="1"/>
            </p:cNvSpPr>
            <p:nvPr/>
          </p:nvSpPr>
          <p:spPr bwMode="auto">
            <a:xfrm>
              <a:off x="566411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4" name="Rectangle 31"/>
            <p:cNvSpPr>
              <a:spLocks noChangeArrowheads="1"/>
            </p:cNvSpPr>
            <p:nvPr/>
          </p:nvSpPr>
          <p:spPr bwMode="auto">
            <a:xfrm>
              <a:off x="5707011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5" name="Rectangle 31"/>
            <p:cNvSpPr>
              <a:spLocks noChangeArrowheads="1"/>
            </p:cNvSpPr>
            <p:nvPr/>
          </p:nvSpPr>
          <p:spPr bwMode="auto">
            <a:xfrm>
              <a:off x="575437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6" name="Rectangle 31"/>
            <p:cNvSpPr>
              <a:spLocks noChangeArrowheads="1"/>
            </p:cNvSpPr>
            <p:nvPr/>
          </p:nvSpPr>
          <p:spPr bwMode="auto">
            <a:xfrm>
              <a:off x="5803986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7" name="Rectangle 31"/>
            <p:cNvSpPr>
              <a:spLocks noChangeArrowheads="1"/>
            </p:cNvSpPr>
            <p:nvPr/>
          </p:nvSpPr>
          <p:spPr bwMode="auto">
            <a:xfrm>
              <a:off x="585078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8" name="Rectangle 31"/>
            <p:cNvSpPr>
              <a:spLocks noChangeArrowheads="1"/>
            </p:cNvSpPr>
            <p:nvPr/>
          </p:nvSpPr>
          <p:spPr bwMode="auto">
            <a:xfrm>
              <a:off x="5896504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9" name="Rectangle 31"/>
            <p:cNvSpPr>
              <a:spLocks noChangeArrowheads="1"/>
            </p:cNvSpPr>
            <p:nvPr/>
          </p:nvSpPr>
          <p:spPr bwMode="auto">
            <a:xfrm>
              <a:off x="5945887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0" name="Rectangle 31"/>
            <p:cNvSpPr>
              <a:spLocks noChangeArrowheads="1"/>
            </p:cNvSpPr>
            <p:nvPr/>
          </p:nvSpPr>
          <p:spPr bwMode="auto">
            <a:xfrm>
              <a:off x="5988783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1" name="Rectangle 31"/>
            <p:cNvSpPr>
              <a:spLocks noChangeArrowheads="1"/>
            </p:cNvSpPr>
            <p:nvPr/>
          </p:nvSpPr>
          <p:spPr bwMode="auto">
            <a:xfrm>
              <a:off x="6036147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2" name="Rectangle 31"/>
            <p:cNvSpPr>
              <a:spLocks noChangeArrowheads="1"/>
            </p:cNvSpPr>
            <p:nvPr/>
          </p:nvSpPr>
          <p:spPr bwMode="auto">
            <a:xfrm>
              <a:off x="6085758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3" name="Rectangle 31"/>
            <p:cNvSpPr>
              <a:spLocks noChangeArrowheads="1"/>
            </p:cNvSpPr>
            <p:nvPr/>
          </p:nvSpPr>
          <p:spPr bwMode="auto">
            <a:xfrm>
              <a:off x="6129110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4" name="Rectangle 31"/>
            <p:cNvSpPr>
              <a:spLocks noChangeArrowheads="1"/>
            </p:cNvSpPr>
            <p:nvPr/>
          </p:nvSpPr>
          <p:spPr bwMode="auto">
            <a:xfrm>
              <a:off x="6174829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5" name="Rectangle 31"/>
            <p:cNvSpPr>
              <a:spLocks noChangeArrowheads="1"/>
            </p:cNvSpPr>
            <p:nvPr/>
          </p:nvSpPr>
          <p:spPr bwMode="auto">
            <a:xfrm>
              <a:off x="6224212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6" name="Rectangle 31"/>
            <p:cNvSpPr>
              <a:spLocks noChangeArrowheads="1"/>
            </p:cNvSpPr>
            <p:nvPr/>
          </p:nvSpPr>
          <p:spPr bwMode="auto">
            <a:xfrm>
              <a:off x="6267108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7" name="Rectangle 31"/>
            <p:cNvSpPr>
              <a:spLocks noChangeArrowheads="1"/>
            </p:cNvSpPr>
            <p:nvPr/>
          </p:nvSpPr>
          <p:spPr bwMode="auto">
            <a:xfrm>
              <a:off x="6314472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8" name="Rectangle 31"/>
            <p:cNvSpPr>
              <a:spLocks noChangeArrowheads="1"/>
            </p:cNvSpPr>
            <p:nvPr/>
          </p:nvSpPr>
          <p:spPr bwMode="auto">
            <a:xfrm>
              <a:off x="6364083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9" name="Rectangle 31"/>
            <p:cNvSpPr>
              <a:spLocks noChangeArrowheads="1"/>
            </p:cNvSpPr>
            <p:nvPr/>
          </p:nvSpPr>
          <p:spPr bwMode="auto">
            <a:xfrm>
              <a:off x="640669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0" name="Rectangle 31"/>
            <p:cNvSpPr>
              <a:spLocks noChangeArrowheads="1"/>
            </p:cNvSpPr>
            <p:nvPr/>
          </p:nvSpPr>
          <p:spPr bwMode="auto">
            <a:xfrm>
              <a:off x="6452414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1" name="Rectangle 31"/>
            <p:cNvSpPr>
              <a:spLocks noChangeArrowheads="1"/>
            </p:cNvSpPr>
            <p:nvPr/>
          </p:nvSpPr>
          <p:spPr bwMode="auto">
            <a:xfrm>
              <a:off x="6501797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auto">
            <a:xfrm>
              <a:off x="6544693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3" name="Rectangle 31"/>
            <p:cNvSpPr>
              <a:spLocks noChangeArrowheads="1"/>
            </p:cNvSpPr>
            <p:nvPr/>
          </p:nvSpPr>
          <p:spPr bwMode="auto">
            <a:xfrm>
              <a:off x="6592057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4" name="Rectangle 31"/>
            <p:cNvSpPr>
              <a:spLocks noChangeArrowheads="1"/>
            </p:cNvSpPr>
            <p:nvPr/>
          </p:nvSpPr>
          <p:spPr bwMode="auto">
            <a:xfrm>
              <a:off x="6641668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5" name="Rectangle 31"/>
            <p:cNvSpPr>
              <a:spLocks noChangeArrowheads="1"/>
            </p:cNvSpPr>
            <p:nvPr/>
          </p:nvSpPr>
          <p:spPr bwMode="auto">
            <a:xfrm>
              <a:off x="6688467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6" name="Rectangle 31"/>
            <p:cNvSpPr>
              <a:spLocks noChangeArrowheads="1"/>
            </p:cNvSpPr>
            <p:nvPr/>
          </p:nvSpPr>
          <p:spPr bwMode="auto">
            <a:xfrm>
              <a:off x="6734186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7" name="Rectangle 31"/>
            <p:cNvSpPr>
              <a:spLocks noChangeArrowheads="1"/>
            </p:cNvSpPr>
            <p:nvPr/>
          </p:nvSpPr>
          <p:spPr bwMode="auto">
            <a:xfrm>
              <a:off x="6783569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8" name="Rectangle 31"/>
            <p:cNvSpPr>
              <a:spLocks noChangeArrowheads="1"/>
            </p:cNvSpPr>
            <p:nvPr/>
          </p:nvSpPr>
          <p:spPr bwMode="auto">
            <a:xfrm>
              <a:off x="6826465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39" name="Rectangle 31"/>
            <p:cNvSpPr>
              <a:spLocks noChangeArrowheads="1"/>
            </p:cNvSpPr>
            <p:nvPr/>
          </p:nvSpPr>
          <p:spPr bwMode="auto">
            <a:xfrm>
              <a:off x="6873829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0" name="Rectangle 31"/>
            <p:cNvSpPr>
              <a:spLocks noChangeArrowheads="1"/>
            </p:cNvSpPr>
            <p:nvPr/>
          </p:nvSpPr>
          <p:spPr bwMode="auto">
            <a:xfrm>
              <a:off x="6993642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1" name="Rectangle 31"/>
            <p:cNvSpPr>
              <a:spLocks noChangeArrowheads="1"/>
            </p:cNvSpPr>
            <p:nvPr/>
          </p:nvSpPr>
          <p:spPr bwMode="auto">
            <a:xfrm>
              <a:off x="7039361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2" name="Rectangle 31"/>
            <p:cNvSpPr>
              <a:spLocks noChangeArrowheads="1"/>
            </p:cNvSpPr>
            <p:nvPr/>
          </p:nvSpPr>
          <p:spPr bwMode="auto">
            <a:xfrm>
              <a:off x="7088744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3" name="Rectangle 31"/>
            <p:cNvSpPr>
              <a:spLocks noChangeArrowheads="1"/>
            </p:cNvSpPr>
            <p:nvPr/>
          </p:nvSpPr>
          <p:spPr bwMode="auto">
            <a:xfrm>
              <a:off x="7131640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4" name="Rectangle 31"/>
            <p:cNvSpPr>
              <a:spLocks noChangeArrowheads="1"/>
            </p:cNvSpPr>
            <p:nvPr/>
          </p:nvSpPr>
          <p:spPr bwMode="auto">
            <a:xfrm flipH="1">
              <a:off x="6922194" y="3058834"/>
              <a:ext cx="9144" cy="38404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5" name="Rectangle 31"/>
            <p:cNvSpPr>
              <a:spLocks noChangeArrowheads="1"/>
            </p:cNvSpPr>
            <p:nvPr/>
          </p:nvSpPr>
          <p:spPr bwMode="auto">
            <a:xfrm flipH="1">
              <a:off x="4354848" y="3058834"/>
              <a:ext cx="27432" cy="38404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6" name="Rectangle 31"/>
            <p:cNvSpPr>
              <a:spLocks noChangeArrowheads="1"/>
            </p:cNvSpPr>
            <p:nvPr/>
          </p:nvSpPr>
          <p:spPr bwMode="auto">
            <a:xfrm flipH="1">
              <a:off x="4421040" y="3058834"/>
              <a:ext cx="27432" cy="38404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cxnSp>
          <p:nvCxnSpPr>
            <p:cNvPr id="147" name="Straight Connector 146"/>
            <p:cNvCxnSpPr/>
            <p:nvPr/>
          </p:nvCxnSpPr>
          <p:spPr bwMode="auto">
            <a:xfrm>
              <a:off x="4447826" y="2326949"/>
              <a:ext cx="385" cy="1410472"/>
            </a:xfrm>
            <a:prstGeom prst="line">
              <a:avLst/>
            </a:prstGeom>
            <a:solidFill>
              <a:srgbClr val="FFCC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8" name="Rectangle 31"/>
            <p:cNvSpPr>
              <a:spLocks noChangeArrowheads="1"/>
            </p:cNvSpPr>
            <p:nvPr/>
          </p:nvSpPr>
          <p:spPr bwMode="auto">
            <a:xfrm>
              <a:off x="6965116" y="3060358"/>
              <a:ext cx="27432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9" name="Rectangle 31"/>
            <p:cNvSpPr>
              <a:spLocks noChangeArrowheads="1"/>
            </p:cNvSpPr>
            <p:nvPr/>
          </p:nvSpPr>
          <p:spPr bwMode="auto">
            <a:xfrm>
              <a:off x="7173826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0" name="Rectangle 31"/>
            <p:cNvSpPr>
              <a:spLocks noChangeArrowheads="1"/>
            </p:cNvSpPr>
            <p:nvPr/>
          </p:nvSpPr>
          <p:spPr bwMode="auto">
            <a:xfrm>
              <a:off x="7219545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1" name="Rectangle 31"/>
            <p:cNvSpPr>
              <a:spLocks noChangeArrowheads="1"/>
            </p:cNvSpPr>
            <p:nvPr/>
          </p:nvSpPr>
          <p:spPr bwMode="auto">
            <a:xfrm>
              <a:off x="7268928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2" name="Rectangle 31"/>
            <p:cNvSpPr>
              <a:spLocks noChangeArrowheads="1"/>
            </p:cNvSpPr>
            <p:nvPr/>
          </p:nvSpPr>
          <p:spPr bwMode="auto">
            <a:xfrm>
              <a:off x="7311824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3" name="Rectangle 31"/>
            <p:cNvSpPr>
              <a:spLocks noChangeArrowheads="1"/>
            </p:cNvSpPr>
            <p:nvPr/>
          </p:nvSpPr>
          <p:spPr bwMode="auto">
            <a:xfrm>
              <a:off x="7359188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4" name="Rectangle 31"/>
            <p:cNvSpPr>
              <a:spLocks noChangeArrowheads="1"/>
            </p:cNvSpPr>
            <p:nvPr/>
          </p:nvSpPr>
          <p:spPr bwMode="auto">
            <a:xfrm>
              <a:off x="7408799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5" name="Rectangle 31"/>
            <p:cNvSpPr>
              <a:spLocks noChangeArrowheads="1"/>
            </p:cNvSpPr>
            <p:nvPr/>
          </p:nvSpPr>
          <p:spPr bwMode="auto">
            <a:xfrm>
              <a:off x="7451411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6" name="Rectangle 31"/>
            <p:cNvSpPr>
              <a:spLocks noChangeArrowheads="1"/>
            </p:cNvSpPr>
            <p:nvPr/>
          </p:nvSpPr>
          <p:spPr bwMode="auto">
            <a:xfrm>
              <a:off x="7497130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7" name="Rectangle 31"/>
            <p:cNvSpPr>
              <a:spLocks noChangeArrowheads="1"/>
            </p:cNvSpPr>
            <p:nvPr/>
          </p:nvSpPr>
          <p:spPr bwMode="auto">
            <a:xfrm>
              <a:off x="7546513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8" name="Rectangle 31"/>
            <p:cNvSpPr>
              <a:spLocks noChangeArrowheads="1"/>
            </p:cNvSpPr>
            <p:nvPr/>
          </p:nvSpPr>
          <p:spPr bwMode="auto">
            <a:xfrm>
              <a:off x="7589409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9" name="Rectangle 31"/>
            <p:cNvSpPr>
              <a:spLocks noChangeArrowheads="1"/>
            </p:cNvSpPr>
            <p:nvPr/>
          </p:nvSpPr>
          <p:spPr bwMode="auto">
            <a:xfrm>
              <a:off x="7636773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0" name="Rectangle 31"/>
            <p:cNvSpPr>
              <a:spLocks noChangeArrowheads="1"/>
            </p:cNvSpPr>
            <p:nvPr/>
          </p:nvSpPr>
          <p:spPr bwMode="auto">
            <a:xfrm>
              <a:off x="7686384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1" name="Rectangle 31"/>
            <p:cNvSpPr>
              <a:spLocks noChangeArrowheads="1"/>
            </p:cNvSpPr>
            <p:nvPr/>
          </p:nvSpPr>
          <p:spPr bwMode="auto">
            <a:xfrm>
              <a:off x="7733183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2" name="Rectangle 31"/>
            <p:cNvSpPr>
              <a:spLocks noChangeArrowheads="1"/>
            </p:cNvSpPr>
            <p:nvPr/>
          </p:nvSpPr>
          <p:spPr bwMode="auto">
            <a:xfrm>
              <a:off x="7778902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3" name="Rectangle 31"/>
            <p:cNvSpPr>
              <a:spLocks noChangeArrowheads="1"/>
            </p:cNvSpPr>
            <p:nvPr/>
          </p:nvSpPr>
          <p:spPr bwMode="auto">
            <a:xfrm>
              <a:off x="782828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4" name="Rectangle 31"/>
            <p:cNvSpPr>
              <a:spLocks noChangeArrowheads="1"/>
            </p:cNvSpPr>
            <p:nvPr/>
          </p:nvSpPr>
          <p:spPr bwMode="auto">
            <a:xfrm>
              <a:off x="7871181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5" name="Rectangle 31"/>
            <p:cNvSpPr>
              <a:spLocks noChangeArrowheads="1"/>
            </p:cNvSpPr>
            <p:nvPr/>
          </p:nvSpPr>
          <p:spPr bwMode="auto">
            <a:xfrm>
              <a:off x="791854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6" name="Rectangle 31"/>
            <p:cNvSpPr>
              <a:spLocks noChangeArrowheads="1"/>
            </p:cNvSpPr>
            <p:nvPr/>
          </p:nvSpPr>
          <p:spPr bwMode="auto">
            <a:xfrm>
              <a:off x="7968156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7" name="Rectangle 31"/>
            <p:cNvSpPr>
              <a:spLocks noChangeArrowheads="1"/>
            </p:cNvSpPr>
            <p:nvPr/>
          </p:nvSpPr>
          <p:spPr bwMode="auto">
            <a:xfrm>
              <a:off x="8011508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8" name="Rectangle 31"/>
            <p:cNvSpPr>
              <a:spLocks noChangeArrowheads="1"/>
            </p:cNvSpPr>
            <p:nvPr/>
          </p:nvSpPr>
          <p:spPr bwMode="auto">
            <a:xfrm>
              <a:off x="8057227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9" name="Rectangle 31"/>
            <p:cNvSpPr>
              <a:spLocks noChangeArrowheads="1"/>
            </p:cNvSpPr>
            <p:nvPr/>
          </p:nvSpPr>
          <p:spPr bwMode="auto">
            <a:xfrm>
              <a:off x="8106610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0" name="Rectangle 31"/>
            <p:cNvSpPr>
              <a:spLocks noChangeArrowheads="1"/>
            </p:cNvSpPr>
            <p:nvPr/>
          </p:nvSpPr>
          <p:spPr bwMode="auto">
            <a:xfrm>
              <a:off x="8149506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1" name="Rectangle 31"/>
            <p:cNvSpPr>
              <a:spLocks noChangeArrowheads="1"/>
            </p:cNvSpPr>
            <p:nvPr/>
          </p:nvSpPr>
          <p:spPr bwMode="auto">
            <a:xfrm>
              <a:off x="8196870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2" name="Rectangle 31"/>
            <p:cNvSpPr>
              <a:spLocks noChangeArrowheads="1"/>
            </p:cNvSpPr>
            <p:nvPr/>
          </p:nvSpPr>
          <p:spPr bwMode="auto">
            <a:xfrm>
              <a:off x="8246481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3" name="Rectangle 31"/>
            <p:cNvSpPr>
              <a:spLocks noChangeArrowheads="1"/>
            </p:cNvSpPr>
            <p:nvPr/>
          </p:nvSpPr>
          <p:spPr bwMode="auto">
            <a:xfrm>
              <a:off x="8289093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4" name="Rectangle 31"/>
            <p:cNvSpPr>
              <a:spLocks noChangeArrowheads="1"/>
            </p:cNvSpPr>
            <p:nvPr/>
          </p:nvSpPr>
          <p:spPr bwMode="auto">
            <a:xfrm>
              <a:off x="8334812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5" name="Rectangle 31"/>
            <p:cNvSpPr>
              <a:spLocks noChangeArrowheads="1"/>
            </p:cNvSpPr>
            <p:nvPr/>
          </p:nvSpPr>
          <p:spPr bwMode="auto">
            <a:xfrm>
              <a:off x="838419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6" name="Rectangle 31"/>
            <p:cNvSpPr>
              <a:spLocks noChangeArrowheads="1"/>
            </p:cNvSpPr>
            <p:nvPr/>
          </p:nvSpPr>
          <p:spPr bwMode="auto">
            <a:xfrm>
              <a:off x="8427091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7" name="Rectangle 31"/>
            <p:cNvSpPr>
              <a:spLocks noChangeArrowheads="1"/>
            </p:cNvSpPr>
            <p:nvPr/>
          </p:nvSpPr>
          <p:spPr bwMode="auto">
            <a:xfrm>
              <a:off x="847445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8" name="Rectangle 31"/>
            <p:cNvSpPr>
              <a:spLocks noChangeArrowheads="1"/>
            </p:cNvSpPr>
            <p:nvPr/>
          </p:nvSpPr>
          <p:spPr bwMode="auto">
            <a:xfrm>
              <a:off x="8524066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9" name="Rectangle 31"/>
            <p:cNvSpPr>
              <a:spLocks noChangeArrowheads="1"/>
            </p:cNvSpPr>
            <p:nvPr/>
          </p:nvSpPr>
          <p:spPr bwMode="auto">
            <a:xfrm>
              <a:off x="8570865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80" name="Rectangle 31"/>
            <p:cNvSpPr>
              <a:spLocks noChangeArrowheads="1"/>
            </p:cNvSpPr>
            <p:nvPr/>
          </p:nvSpPr>
          <p:spPr bwMode="auto">
            <a:xfrm>
              <a:off x="8616584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81" name="Rectangle 31"/>
            <p:cNvSpPr>
              <a:spLocks noChangeArrowheads="1"/>
            </p:cNvSpPr>
            <p:nvPr/>
          </p:nvSpPr>
          <p:spPr bwMode="auto">
            <a:xfrm>
              <a:off x="8665967" y="2606040"/>
              <a:ext cx="45719" cy="36902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82" name="Rectangle 31"/>
            <p:cNvSpPr>
              <a:spLocks noChangeArrowheads="1"/>
            </p:cNvSpPr>
            <p:nvPr/>
          </p:nvSpPr>
          <p:spPr bwMode="auto">
            <a:xfrm>
              <a:off x="8708863" y="3060358"/>
              <a:ext cx="4571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83" name="Line 5"/>
            <p:cNvSpPr>
              <a:spLocks noChangeShapeType="1"/>
            </p:cNvSpPr>
            <p:nvPr/>
          </p:nvSpPr>
          <p:spPr bwMode="auto">
            <a:xfrm flipV="1">
              <a:off x="6931488" y="2322482"/>
              <a:ext cx="102864" cy="4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84" name="Line 5"/>
            <p:cNvSpPr>
              <a:spLocks noChangeShapeType="1"/>
            </p:cNvSpPr>
            <p:nvPr/>
          </p:nvSpPr>
          <p:spPr bwMode="auto">
            <a:xfrm flipV="1">
              <a:off x="4382280" y="2322482"/>
              <a:ext cx="6756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483314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 bwMode="auto">
          <a:xfrm>
            <a:off x="3690921" y="2604895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 Closer Look at the 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4149568"/>
            <a:ext cx="11520000" cy="2104111"/>
          </a:xfrm>
        </p:spPr>
        <p:txBody>
          <a:bodyPr numCol="1"/>
          <a:lstStyle/>
          <a:p>
            <a:r>
              <a:rPr lang="en-US" dirty="0"/>
              <a:t>Delay depends on </a:t>
            </a:r>
            <a:r>
              <a:rPr lang="en-US"/>
              <a:t>where task </a:t>
            </a:r>
            <a:r>
              <a:rPr lang="en-US" dirty="0"/>
              <a:t>inputs are read, outputs are written</a:t>
            </a:r>
          </a:p>
          <a:p>
            <a:pPr lvl="1"/>
            <a:r>
              <a:rPr lang="en-US" dirty="0"/>
              <a:t>In worst case, all inputs are read at </a:t>
            </a:r>
            <a:r>
              <a:rPr lang="en-US" i="1" dirty="0"/>
              <a:t>beginning</a:t>
            </a:r>
            <a:r>
              <a:rPr lang="en-US" dirty="0"/>
              <a:t>, all outputs are written at </a:t>
            </a:r>
            <a:r>
              <a:rPr lang="en-US" i="1" dirty="0"/>
              <a:t>end</a:t>
            </a:r>
            <a:r>
              <a:rPr lang="en-US" dirty="0"/>
              <a:t>, so need to add </a:t>
            </a:r>
            <a:r>
              <a:rPr lang="en-US" i="1" dirty="0"/>
              <a:t>another </a:t>
            </a:r>
            <a:r>
              <a:rPr lang="en-US" dirty="0"/>
              <a:t>run of the task (N+1)</a:t>
            </a:r>
          </a:p>
          <a:p>
            <a:r>
              <a:rPr lang="en-US" dirty="0"/>
              <a:t>Maximum delay depends on all other tasks in system</a:t>
            </a:r>
          </a:p>
          <a:p>
            <a:pPr lvl="1"/>
            <a:r>
              <a:rPr lang="en-US" dirty="0"/>
              <a:t>Press = </a:t>
            </a:r>
            <a:r>
              <a:rPr lang="en-US" dirty="0" err="1"/>
              <a:t>T</a:t>
            </a:r>
            <a:r>
              <a:rPr lang="en-US" baseline="-25000" dirty="0" err="1"/>
              <a:t>ISR</a:t>
            </a:r>
            <a:r>
              <a:rPr lang="en-US" dirty="0" err="1"/>
              <a:t>+</a:t>
            </a:r>
            <a:r>
              <a:rPr lang="en-US" dirty="0" err="1">
                <a:solidFill>
                  <a:srgbClr val="FFC000"/>
                </a:solidFill>
              </a:rPr>
              <a:t>T</a:t>
            </a:r>
            <a:r>
              <a:rPr lang="en-US" baseline="-25000" dirty="0" err="1">
                <a:solidFill>
                  <a:srgbClr val="FFC000"/>
                </a:solidFill>
              </a:rPr>
              <a:t>Flash</a:t>
            </a:r>
            <a:r>
              <a:rPr lang="en-US" baseline="-25000" dirty="0"/>
              <a:t> </a:t>
            </a:r>
            <a:r>
              <a:rPr lang="en-US" dirty="0"/>
              <a:t>–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US" dirty="0"/>
              <a:t>+ T</a:t>
            </a:r>
            <a:r>
              <a:rPr lang="en-US" baseline="-25000" dirty="0"/>
              <a:t>RGB </a:t>
            </a:r>
            <a:r>
              <a:rPr lang="en-US" dirty="0"/>
              <a:t>+</a:t>
            </a:r>
            <a:r>
              <a:rPr lang="en-US" baseline="-25000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Bitcoin</a:t>
            </a:r>
            <a:r>
              <a:rPr lang="en-US" dirty="0"/>
              <a:t>+ </a:t>
            </a:r>
            <a:r>
              <a:rPr lang="en-US" dirty="0" err="1">
                <a:solidFill>
                  <a:srgbClr val="FFC000"/>
                </a:solidFill>
              </a:rPr>
              <a:t>T</a:t>
            </a:r>
            <a:r>
              <a:rPr lang="en-US" baseline="-25000" dirty="0" err="1">
                <a:solidFill>
                  <a:srgbClr val="FFC000"/>
                </a:solidFill>
              </a:rPr>
              <a:t>Flash</a:t>
            </a:r>
            <a:r>
              <a:rPr lang="en-US" dirty="0"/>
              <a:t> </a:t>
            </a:r>
            <a:r>
              <a:rPr lang="en-US" dirty="0">
                <a:latin typeface="Symbol" panose="05050102010706020507" pitchFamily="18" charset="2"/>
              </a:rPr>
              <a:t>= </a:t>
            </a:r>
            <a:r>
              <a:rPr lang="en-US" dirty="0"/>
              <a:t>T</a:t>
            </a:r>
            <a:r>
              <a:rPr lang="en-US" baseline="-25000" dirty="0"/>
              <a:t>ISR</a:t>
            </a:r>
            <a:r>
              <a:rPr lang="en-US" dirty="0"/>
              <a:t> + </a:t>
            </a:r>
            <a:r>
              <a:rPr lang="en-US" dirty="0">
                <a:solidFill>
                  <a:srgbClr val="FFC000"/>
                </a:solidFill>
              </a:rPr>
              <a:t>2*</a:t>
            </a:r>
            <a:r>
              <a:rPr lang="en-US" dirty="0" err="1">
                <a:solidFill>
                  <a:srgbClr val="FFC000"/>
                </a:solidFill>
              </a:rPr>
              <a:t>T</a:t>
            </a:r>
            <a:r>
              <a:rPr lang="en-US" baseline="-25000" dirty="0" err="1">
                <a:solidFill>
                  <a:srgbClr val="FFC000"/>
                </a:solidFill>
              </a:rPr>
              <a:t>Flash</a:t>
            </a:r>
            <a:r>
              <a:rPr lang="en-US" dirty="0"/>
              <a:t> –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US" dirty="0"/>
              <a:t> + T</a:t>
            </a:r>
            <a:r>
              <a:rPr lang="en-US" baseline="-25000" dirty="0"/>
              <a:t>RGB + </a:t>
            </a:r>
            <a:r>
              <a:rPr lang="en-US" dirty="0" err="1"/>
              <a:t>T</a:t>
            </a:r>
            <a:r>
              <a:rPr lang="en-US" baseline="-25000" dirty="0" err="1"/>
              <a:t>Bitcoin</a:t>
            </a:r>
            <a:endParaRPr lang="en-US" baseline="-25000" dirty="0"/>
          </a:p>
          <a:p>
            <a:pPr lvl="1"/>
            <a:r>
              <a:rPr lang="en-US" dirty="0"/>
              <a:t>Release = 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/>
              <a:t>T</a:t>
            </a:r>
            <a:r>
              <a:rPr lang="en-US" baseline="-25000" dirty="0"/>
              <a:t>ISR</a:t>
            </a:r>
            <a:r>
              <a:rPr lang="en-US" dirty="0"/>
              <a:t> + </a:t>
            </a:r>
            <a:r>
              <a:rPr lang="en-US" dirty="0">
                <a:solidFill>
                  <a:srgbClr val="FFC000"/>
                </a:solidFill>
              </a:rPr>
              <a:t>T</a:t>
            </a:r>
            <a:r>
              <a:rPr lang="en-US" baseline="-25000" dirty="0">
                <a:solidFill>
                  <a:srgbClr val="FFC000"/>
                </a:solidFill>
              </a:rPr>
              <a:t>RGB</a:t>
            </a:r>
            <a:r>
              <a:rPr lang="en-US" dirty="0"/>
              <a:t> –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US" dirty="0"/>
              <a:t> + </a:t>
            </a:r>
            <a:r>
              <a:rPr lang="en-US" dirty="0" err="1"/>
              <a:t>T</a:t>
            </a:r>
            <a:r>
              <a:rPr lang="en-US" baseline="-25000" dirty="0" err="1"/>
              <a:t>Bitcoin</a:t>
            </a:r>
            <a:r>
              <a:rPr lang="en-US" dirty="0"/>
              <a:t> + </a:t>
            </a:r>
            <a:r>
              <a:rPr lang="en-US" dirty="0" err="1"/>
              <a:t>T</a:t>
            </a:r>
            <a:r>
              <a:rPr lang="en-US" baseline="-25000" dirty="0" err="1"/>
              <a:t>Flash</a:t>
            </a:r>
            <a:r>
              <a:rPr lang="en-US" dirty="0"/>
              <a:t> +</a:t>
            </a:r>
            <a:r>
              <a:rPr lang="en-US" dirty="0">
                <a:solidFill>
                  <a:srgbClr val="FFC000"/>
                </a:solidFill>
              </a:rPr>
              <a:t>T</a:t>
            </a:r>
            <a:r>
              <a:rPr lang="en-US" baseline="-25000" dirty="0">
                <a:solidFill>
                  <a:srgbClr val="FFC000"/>
                </a:solidFill>
              </a:rPr>
              <a:t>RGB</a:t>
            </a:r>
            <a:r>
              <a:rPr lang="en-US" baseline="-25000" dirty="0"/>
              <a:t> </a:t>
            </a:r>
            <a:r>
              <a:rPr lang="en-US" dirty="0">
                <a:latin typeface="Symbol" panose="05050102010706020507" pitchFamily="18" charset="2"/>
              </a:rPr>
              <a:t>= </a:t>
            </a:r>
            <a:r>
              <a:rPr lang="en-US" dirty="0"/>
              <a:t>T</a:t>
            </a:r>
            <a:r>
              <a:rPr lang="en-US" baseline="-25000" dirty="0"/>
              <a:t>ISR</a:t>
            </a:r>
            <a:r>
              <a:rPr lang="en-US" dirty="0"/>
              <a:t> + </a:t>
            </a:r>
            <a:r>
              <a:rPr lang="en-US" dirty="0" err="1"/>
              <a:t>T</a:t>
            </a:r>
            <a:r>
              <a:rPr lang="en-US" baseline="-25000" dirty="0" err="1"/>
              <a:t>Flash</a:t>
            </a:r>
            <a:r>
              <a:rPr lang="en-US" dirty="0"/>
              <a:t> + 2</a:t>
            </a:r>
            <a:r>
              <a:rPr lang="en-US" dirty="0">
                <a:solidFill>
                  <a:srgbClr val="FFC000"/>
                </a:solidFill>
              </a:rPr>
              <a:t>*T</a:t>
            </a:r>
            <a:r>
              <a:rPr lang="en-US" baseline="-25000" dirty="0">
                <a:solidFill>
                  <a:srgbClr val="FFC000"/>
                </a:solidFill>
              </a:rPr>
              <a:t>RGB </a:t>
            </a:r>
            <a:r>
              <a:rPr lang="en-US" dirty="0"/>
              <a:t>–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 </a:t>
            </a:r>
            <a:r>
              <a:rPr lang="en-US" dirty="0"/>
              <a:t>+</a:t>
            </a:r>
            <a:r>
              <a:rPr lang="en-US" baseline="-25000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Bitcoin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690922" y="1240795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690922" y="1683704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690922" y="2147308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93" name="Line 5"/>
          <p:cNvSpPr>
            <a:spLocks noChangeShapeType="1"/>
          </p:cNvSpPr>
          <p:nvPr/>
        </p:nvSpPr>
        <p:spPr bwMode="auto">
          <a:xfrm>
            <a:off x="3009901" y="3904312"/>
            <a:ext cx="8519160" cy="0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94" name="Text Box 7"/>
          <p:cNvSpPr txBox="1">
            <a:spLocks noChangeArrowheads="1"/>
          </p:cNvSpPr>
          <p:nvPr/>
        </p:nvSpPr>
        <p:spPr bwMode="auto">
          <a:xfrm>
            <a:off x="6943470" y="3960113"/>
            <a:ext cx="756690" cy="5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Time</a:t>
            </a:r>
          </a:p>
        </p:txBody>
      </p:sp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3786815" y="1236530"/>
            <a:ext cx="3943859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Switch 1 pressed</a:t>
            </a: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1987177" y="2607812"/>
            <a:ext cx="1292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Task_RGB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987177" y="1238018"/>
            <a:ext cx="1556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Switch Inputs</a:t>
            </a:r>
          </a:p>
        </p:txBody>
      </p:sp>
      <p:cxnSp>
        <p:nvCxnSpPr>
          <p:cNvPr id="18" name="Straight Connector 17"/>
          <p:cNvCxnSpPr>
            <a:stCxn id="12" idx="1"/>
            <a:endCxn id="219" idx="1"/>
          </p:cNvCxnSpPr>
          <p:nvPr/>
        </p:nvCxnSpPr>
        <p:spPr bwMode="auto">
          <a:xfrm>
            <a:off x="3786815" y="1427030"/>
            <a:ext cx="943" cy="2291889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987177" y="2150203"/>
            <a:ext cx="1356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Task_Flash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1987177" y="3097093"/>
            <a:ext cx="1505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Task_Bitcoin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" name="Rectangle 31"/>
          <p:cNvSpPr>
            <a:spLocks noChangeArrowheads="1"/>
          </p:cNvSpPr>
          <p:nvPr/>
        </p:nvSpPr>
        <p:spPr bwMode="auto">
          <a:xfrm flipH="1">
            <a:off x="3781191" y="1683704"/>
            <a:ext cx="109820" cy="375166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1987177" y="1595495"/>
            <a:ext cx="14609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PORTD_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IRQHandler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10339233" y="1447914"/>
            <a:ext cx="0" cy="2085610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Rectangle 31"/>
          <p:cNvSpPr>
            <a:spLocks noChangeArrowheads="1"/>
          </p:cNvSpPr>
          <p:nvPr/>
        </p:nvSpPr>
        <p:spPr bwMode="auto">
          <a:xfrm>
            <a:off x="5781735" y="2151242"/>
            <a:ext cx="51473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0" name="Rectangle 31"/>
          <p:cNvSpPr>
            <a:spLocks noChangeArrowheads="1"/>
          </p:cNvSpPr>
          <p:nvPr/>
        </p:nvSpPr>
        <p:spPr bwMode="auto">
          <a:xfrm>
            <a:off x="4347832" y="2606464"/>
            <a:ext cx="63762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4" name="Line 5"/>
          <p:cNvSpPr>
            <a:spLocks noChangeShapeType="1"/>
          </p:cNvSpPr>
          <p:nvPr/>
        </p:nvSpPr>
        <p:spPr bwMode="auto">
          <a:xfrm flipV="1">
            <a:off x="3781083" y="1854401"/>
            <a:ext cx="251539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98" name="Rectangle 31"/>
          <p:cNvSpPr>
            <a:spLocks noChangeArrowheads="1"/>
          </p:cNvSpPr>
          <p:nvPr/>
        </p:nvSpPr>
        <p:spPr bwMode="auto">
          <a:xfrm flipH="1">
            <a:off x="7735249" y="1685745"/>
            <a:ext cx="96693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9" name="Rectangle 31"/>
          <p:cNvSpPr>
            <a:spLocks noChangeArrowheads="1"/>
          </p:cNvSpPr>
          <p:nvPr/>
        </p:nvSpPr>
        <p:spPr bwMode="auto">
          <a:xfrm>
            <a:off x="3764472" y="2146342"/>
            <a:ext cx="583360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2" name="Rectangle 31"/>
          <p:cNvSpPr>
            <a:spLocks noChangeArrowheads="1"/>
          </p:cNvSpPr>
          <p:nvPr/>
        </p:nvSpPr>
        <p:spPr bwMode="auto">
          <a:xfrm>
            <a:off x="9133298" y="2141827"/>
            <a:ext cx="545398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203" name="Straight Connector 202"/>
          <p:cNvCxnSpPr/>
          <p:nvPr/>
        </p:nvCxnSpPr>
        <p:spPr bwMode="auto">
          <a:xfrm>
            <a:off x="7722984" y="1432684"/>
            <a:ext cx="0" cy="2139191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5" name="Line 5"/>
          <p:cNvSpPr>
            <a:spLocks noChangeShapeType="1"/>
          </p:cNvSpPr>
          <p:nvPr/>
        </p:nvSpPr>
        <p:spPr bwMode="auto">
          <a:xfrm flipV="1">
            <a:off x="7730674" y="1870720"/>
            <a:ext cx="260855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6" name="Rectangle 205"/>
          <p:cNvSpPr/>
          <p:nvPr/>
        </p:nvSpPr>
        <p:spPr bwMode="auto">
          <a:xfrm>
            <a:off x="3690921" y="3077016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07" name="Rectangle 31"/>
          <p:cNvSpPr>
            <a:spLocks noChangeArrowheads="1"/>
          </p:cNvSpPr>
          <p:nvPr/>
        </p:nvSpPr>
        <p:spPr bwMode="auto">
          <a:xfrm>
            <a:off x="4994424" y="3075914"/>
            <a:ext cx="78731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0" name="Rectangle 31"/>
          <p:cNvSpPr>
            <a:spLocks noChangeArrowheads="1"/>
          </p:cNvSpPr>
          <p:nvPr/>
        </p:nvSpPr>
        <p:spPr bwMode="auto">
          <a:xfrm flipH="1">
            <a:off x="3787758" y="2145461"/>
            <a:ext cx="109820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1" name="Rectangle 31"/>
          <p:cNvSpPr>
            <a:spLocks noChangeArrowheads="1"/>
          </p:cNvSpPr>
          <p:nvPr/>
        </p:nvSpPr>
        <p:spPr bwMode="auto">
          <a:xfrm>
            <a:off x="7718417" y="2609145"/>
            <a:ext cx="699302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2" name="Rectangle 31"/>
          <p:cNvSpPr>
            <a:spLocks noChangeArrowheads="1"/>
          </p:cNvSpPr>
          <p:nvPr/>
        </p:nvSpPr>
        <p:spPr bwMode="auto">
          <a:xfrm>
            <a:off x="8417719" y="3075914"/>
            <a:ext cx="78731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213" name="Straight Connector 212"/>
          <p:cNvCxnSpPr/>
          <p:nvPr/>
        </p:nvCxnSpPr>
        <p:spPr bwMode="auto">
          <a:xfrm>
            <a:off x="6296474" y="1672121"/>
            <a:ext cx="0" cy="1865547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9" name="Rectangle 31"/>
          <p:cNvSpPr>
            <a:spLocks noChangeArrowheads="1"/>
          </p:cNvSpPr>
          <p:nvPr/>
        </p:nvSpPr>
        <p:spPr bwMode="auto">
          <a:xfrm flipH="1">
            <a:off x="7736411" y="2606463"/>
            <a:ext cx="109820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4" name="Text Box 7"/>
          <p:cNvSpPr txBox="1">
            <a:spLocks noChangeArrowheads="1"/>
          </p:cNvSpPr>
          <p:nvPr/>
        </p:nvSpPr>
        <p:spPr bwMode="auto">
          <a:xfrm>
            <a:off x="2836887" y="879123"/>
            <a:ext cx="3217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Switch</a:t>
            </a:r>
            <a:r>
              <a:rPr kumimoji="0" lang="en-US" sz="1800" b="0" i="1" u="none" strike="noStrike" kern="0" cap="none" spc="0" normalizeH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1 press -&gt; Flash LEDs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5" name="Text Box 7"/>
          <p:cNvSpPr txBox="1">
            <a:spLocks noChangeArrowheads="1"/>
          </p:cNvSpPr>
          <p:nvPr/>
        </p:nvSpPr>
        <p:spPr bwMode="auto">
          <a:xfrm>
            <a:off x="6672865" y="871321"/>
            <a:ext cx="38843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Switch</a:t>
            </a:r>
            <a:r>
              <a:rPr kumimoji="0" lang="en-US" sz="1800" b="0" i="1" u="none" strike="noStrike" kern="0" cap="none" spc="0" normalizeH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1 release -&gt; Sequence LEDs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6" name="Rectangle 31"/>
          <p:cNvSpPr>
            <a:spLocks noChangeArrowheads="1"/>
          </p:cNvSpPr>
          <p:nvPr/>
        </p:nvSpPr>
        <p:spPr bwMode="auto">
          <a:xfrm>
            <a:off x="9693992" y="2606462"/>
            <a:ext cx="63762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8" name="Text Box 7"/>
          <p:cNvSpPr txBox="1">
            <a:spLocks noChangeArrowheads="1"/>
          </p:cNvSpPr>
          <p:nvPr/>
        </p:nvSpPr>
        <p:spPr bwMode="auto">
          <a:xfrm>
            <a:off x="1987177" y="3515168"/>
            <a:ext cx="633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LED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9" name="Rectangle 31"/>
          <p:cNvSpPr>
            <a:spLocks noChangeArrowheads="1"/>
          </p:cNvSpPr>
          <p:nvPr/>
        </p:nvSpPr>
        <p:spPr bwMode="auto">
          <a:xfrm>
            <a:off x="3787758" y="3533525"/>
            <a:ext cx="1993977" cy="370787"/>
          </a:xfrm>
          <a:prstGeom prst="rect">
            <a:avLst/>
          </a:prstGeom>
          <a:solidFill>
            <a:srgbClr val="FF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Wrong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220" name="Rectangle 31"/>
          <p:cNvSpPr>
            <a:spLocks noChangeArrowheads="1"/>
          </p:cNvSpPr>
          <p:nvPr/>
        </p:nvSpPr>
        <p:spPr bwMode="auto">
          <a:xfrm>
            <a:off x="6296474" y="3533525"/>
            <a:ext cx="1439938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Flash,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OK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221" name="Rectangle 31"/>
          <p:cNvSpPr>
            <a:spLocks noChangeArrowheads="1"/>
          </p:cNvSpPr>
          <p:nvPr/>
        </p:nvSpPr>
        <p:spPr bwMode="auto">
          <a:xfrm>
            <a:off x="5781735" y="3533525"/>
            <a:ext cx="514739" cy="3707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222" name="Rectangle 31"/>
          <p:cNvSpPr>
            <a:spLocks noChangeArrowheads="1"/>
          </p:cNvSpPr>
          <p:nvPr/>
        </p:nvSpPr>
        <p:spPr bwMode="auto">
          <a:xfrm>
            <a:off x="3009900" y="3533525"/>
            <a:ext cx="777858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14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OK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223" name="Rectangle 31"/>
          <p:cNvSpPr>
            <a:spLocks noChangeArrowheads="1"/>
          </p:cNvSpPr>
          <p:nvPr/>
        </p:nvSpPr>
        <p:spPr bwMode="auto">
          <a:xfrm>
            <a:off x="7730674" y="3533525"/>
            <a:ext cx="1963318" cy="370787"/>
          </a:xfrm>
          <a:prstGeom prst="rect">
            <a:avLst/>
          </a:prstGeom>
          <a:solidFill>
            <a:srgbClr val="FF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Flash,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Wrong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224" name="Rectangle 31"/>
          <p:cNvSpPr>
            <a:spLocks noChangeArrowheads="1"/>
          </p:cNvSpPr>
          <p:nvPr/>
        </p:nvSpPr>
        <p:spPr bwMode="auto">
          <a:xfrm>
            <a:off x="9693992" y="3533525"/>
            <a:ext cx="645241" cy="3707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225" name="Rectangle 31"/>
          <p:cNvSpPr>
            <a:spLocks noChangeArrowheads="1"/>
          </p:cNvSpPr>
          <p:nvPr/>
        </p:nvSpPr>
        <p:spPr bwMode="auto">
          <a:xfrm>
            <a:off x="10339084" y="3533524"/>
            <a:ext cx="1052178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OK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226" name="Rectangle 31"/>
          <p:cNvSpPr>
            <a:spLocks noChangeArrowheads="1"/>
          </p:cNvSpPr>
          <p:nvPr/>
        </p:nvSpPr>
        <p:spPr bwMode="auto">
          <a:xfrm>
            <a:off x="10348671" y="3084553"/>
            <a:ext cx="78731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B902F2F-60CC-41CF-8758-BF238E693B8A}"/>
              </a:ext>
            </a:extLst>
          </p:cNvPr>
          <p:cNvSpPr/>
          <p:nvPr/>
        </p:nvSpPr>
        <p:spPr>
          <a:xfrm flipH="1">
            <a:off x="11122" y="1985891"/>
            <a:ext cx="1910022" cy="1577465"/>
          </a:xfrm>
          <a:prstGeom prst="cloudCallout">
            <a:avLst>
              <a:gd name="adj1" fmla="val -71778"/>
              <a:gd name="adj2" fmla="val 26645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Code a roommate added to make money</a:t>
            </a:r>
          </a:p>
        </p:txBody>
      </p:sp>
    </p:spTree>
    <p:extLst>
      <p:ext uri="{BB962C8B-B14F-4D97-AF65-F5344CB8AC3E}">
        <p14:creationId xmlns:p14="http://schemas.microsoft.com/office/powerpoint/2010/main" val="2226738639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Improvement: Task Priorities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4527384"/>
            <a:ext cx="11520000" cy="2000615"/>
          </a:xfrm>
        </p:spPr>
        <p:txBody>
          <a:bodyPr numCol="2"/>
          <a:lstStyle/>
          <a:p>
            <a:r>
              <a:rPr lang="en-US" dirty="0"/>
              <a:t>Why do we run </a:t>
            </a:r>
            <a:r>
              <a:rPr lang="en-US" i="1" dirty="0"/>
              <a:t>all other </a:t>
            </a:r>
            <a:r>
              <a:rPr lang="en-US" dirty="0"/>
              <a:t>tasks before letting this task go again?</a:t>
            </a:r>
          </a:p>
          <a:p>
            <a:pPr lvl="1"/>
            <a:r>
              <a:rPr lang="en-US" dirty="0"/>
              <a:t>Static schedule: Flash, RGB, Bitcoin, Flash, RGB, Bitcoin, etc.</a:t>
            </a:r>
          </a:p>
          <a:p>
            <a:pPr lvl="1"/>
            <a:r>
              <a:rPr lang="en-US" dirty="0"/>
              <a:t>Dynamic schedule will change as needed</a:t>
            </a:r>
          </a:p>
          <a:p>
            <a:r>
              <a:rPr lang="en-US" dirty="0"/>
              <a:t>Let’s prioritize this task over some or all of the other tasks</a:t>
            </a:r>
          </a:p>
          <a:p>
            <a:r>
              <a:rPr lang="en-US" dirty="0"/>
              <a:t>Give Task_Flash and </a:t>
            </a:r>
            <a:r>
              <a:rPr lang="en-US" dirty="0" err="1"/>
              <a:t>Task_RGB</a:t>
            </a:r>
            <a:r>
              <a:rPr lang="en-US" dirty="0"/>
              <a:t> higher priorities than </a:t>
            </a:r>
            <a:r>
              <a:rPr lang="en-US" dirty="0" err="1"/>
              <a:t>Task_Bitcoin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3690921" y="2604895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690922" y="1240795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690922" y="1683704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690922" y="2147308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3009901" y="3904312"/>
            <a:ext cx="8519160" cy="0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6943470" y="3960113"/>
            <a:ext cx="756690" cy="5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Time</a:t>
            </a:r>
          </a:p>
        </p:txBody>
      </p:sp>
      <p:sp>
        <p:nvSpPr>
          <p:cNvPr id="46" name="Rectangle 31"/>
          <p:cNvSpPr>
            <a:spLocks noChangeArrowheads="1"/>
          </p:cNvSpPr>
          <p:nvPr/>
        </p:nvSpPr>
        <p:spPr bwMode="auto">
          <a:xfrm>
            <a:off x="3786815" y="1236530"/>
            <a:ext cx="3943859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Switch 1 pressed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987177" y="2607812"/>
            <a:ext cx="1292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Task_RGB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8" name="Text Box 7"/>
          <p:cNvSpPr txBox="1">
            <a:spLocks noChangeArrowheads="1"/>
          </p:cNvSpPr>
          <p:nvPr/>
        </p:nvSpPr>
        <p:spPr bwMode="auto">
          <a:xfrm>
            <a:off x="1987177" y="1238018"/>
            <a:ext cx="1556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Switch Inputs</a:t>
            </a:r>
          </a:p>
        </p:txBody>
      </p:sp>
      <p:cxnSp>
        <p:nvCxnSpPr>
          <p:cNvPr id="49" name="Straight Connector 48"/>
          <p:cNvCxnSpPr>
            <a:stCxn id="46" idx="1"/>
            <a:endCxn id="74" idx="1"/>
          </p:cNvCxnSpPr>
          <p:nvPr/>
        </p:nvCxnSpPr>
        <p:spPr bwMode="auto">
          <a:xfrm>
            <a:off x="3786815" y="1427030"/>
            <a:ext cx="943" cy="2291889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1987177" y="2150203"/>
            <a:ext cx="1356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Task_Flash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1" name="Text Box 7"/>
          <p:cNvSpPr txBox="1">
            <a:spLocks noChangeArrowheads="1"/>
          </p:cNvSpPr>
          <p:nvPr/>
        </p:nvSpPr>
        <p:spPr bwMode="auto">
          <a:xfrm>
            <a:off x="1987177" y="3097093"/>
            <a:ext cx="1505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Task_Bitcoin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2" name="Rectangle 31"/>
          <p:cNvSpPr>
            <a:spLocks noChangeArrowheads="1"/>
          </p:cNvSpPr>
          <p:nvPr/>
        </p:nvSpPr>
        <p:spPr bwMode="auto">
          <a:xfrm flipH="1">
            <a:off x="3781191" y="1683704"/>
            <a:ext cx="109820" cy="375166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1987177" y="1595495"/>
            <a:ext cx="14609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PORTD_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IRQHandler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10339233" y="1447914"/>
            <a:ext cx="0" cy="2085610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5781735" y="2151242"/>
            <a:ext cx="51473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6" name="Rectangle 31"/>
          <p:cNvSpPr>
            <a:spLocks noChangeArrowheads="1"/>
          </p:cNvSpPr>
          <p:nvPr/>
        </p:nvSpPr>
        <p:spPr bwMode="auto">
          <a:xfrm>
            <a:off x="4347832" y="2606464"/>
            <a:ext cx="63762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7" name="Line 5"/>
          <p:cNvSpPr>
            <a:spLocks noChangeShapeType="1"/>
          </p:cNvSpPr>
          <p:nvPr/>
        </p:nvSpPr>
        <p:spPr bwMode="auto">
          <a:xfrm flipV="1">
            <a:off x="3781083" y="1854401"/>
            <a:ext cx="251539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58" name="Rectangle 31"/>
          <p:cNvSpPr>
            <a:spLocks noChangeArrowheads="1"/>
          </p:cNvSpPr>
          <p:nvPr/>
        </p:nvSpPr>
        <p:spPr bwMode="auto">
          <a:xfrm flipH="1">
            <a:off x="7735249" y="1685745"/>
            <a:ext cx="96693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9" name="Rectangle 31"/>
          <p:cNvSpPr>
            <a:spLocks noChangeArrowheads="1"/>
          </p:cNvSpPr>
          <p:nvPr/>
        </p:nvSpPr>
        <p:spPr bwMode="auto">
          <a:xfrm>
            <a:off x="3764472" y="2146342"/>
            <a:ext cx="583360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0" name="Rectangle 31"/>
          <p:cNvSpPr>
            <a:spLocks noChangeArrowheads="1"/>
          </p:cNvSpPr>
          <p:nvPr/>
        </p:nvSpPr>
        <p:spPr bwMode="auto">
          <a:xfrm>
            <a:off x="9133298" y="2141827"/>
            <a:ext cx="545398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7722984" y="1432684"/>
            <a:ext cx="0" cy="2139191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Line 5"/>
          <p:cNvSpPr>
            <a:spLocks noChangeShapeType="1"/>
          </p:cNvSpPr>
          <p:nvPr/>
        </p:nvSpPr>
        <p:spPr bwMode="auto">
          <a:xfrm flipV="1">
            <a:off x="7730674" y="1870720"/>
            <a:ext cx="260855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690921" y="3077016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64" name="Rectangle 31"/>
          <p:cNvSpPr>
            <a:spLocks noChangeArrowheads="1"/>
          </p:cNvSpPr>
          <p:nvPr/>
        </p:nvSpPr>
        <p:spPr bwMode="auto">
          <a:xfrm>
            <a:off x="4994424" y="3075914"/>
            <a:ext cx="78731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5" name="Rectangle 31"/>
          <p:cNvSpPr>
            <a:spLocks noChangeArrowheads="1"/>
          </p:cNvSpPr>
          <p:nvPr/>
        </p:nvSpPr>
        <p:spPr bwMode="auto">
          <a:xfrm flipH="1">
            <a:off x="3787758" y="2145461"/>
            <a:ext cx="109820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6" name="Rectangle 31"/>
          <p:cNvSpPr>
            <a:spLocks noChangeArrowheads="1"/>
          </p:cNvSpPr>
          <p:nvPr/>
        </p:nvSpPr>
        <p:spPr bwMode="auto">
          <a:xfrm>
            <a:off x="7718417" y="2609145"/>
            <a:ext cx="699302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7" name="Rectangle 31"/>
          <p:cNvSpPr>
            <a:spLocks noChangeArrowheads="1"/>
          </p:cNvSpPr>
          <p:nvPr/>
        </p:nvSpPr>
        <p:spPr bwMode="auto">
          <a:xfrm>
            <a:off x="8417719" y="3075914"/>
            <a:ext cx="78731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6296474" y="1672121"/>
            <a:ext cx="0" cy="1865547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ectangle 31"/>
          <p:cNvSpPr>
            <a:spLocks noChangeArrowheads="1"/>
          </p:cNvSpPr>
          <p:nvPr/>
        </p:nvSpPr>
        <p:spPr bwMode="auto">
          <a:xfrm flipH="1">
            <a:off x="7736411" y="2606463"/>
            <a:ext cx="109820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0" name="Text Box 7"/>
          <p:cNvSpPr txBox="1">
            <a:spLocks noChangeArrowheads="1"/>
          </p:cNvSpPr>
          <p:nvPr/>
        </p:nvSpPr>
        <p:spPr bwMode="auto">
          <a:xfrm>
            <a:off x="2836887" y="842547"/>
            <a:ext cx="3217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Switch</a:t>
            </a:r>
            <a:r>
              <a:rPr kumimoji="0" lang="en-US" sz="1800" b="0" i="1" u="none" strike="noStrike" kern="0" cap="none" spc="0" normalizeH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1 press -&gt; Flash LEDs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1" name="Text Box 7"/>
          <p:cNvSpPr txBox="1">
            <a:spLocks noChangeArrowheads="1"/>
          </p:cNvSpPr>
          <p:nvPr/>
        </p:nvSpPr>
        <p:spPr bwMode="auto">
          <a:xfrm>
            <a:off x="6672865" y="834745"/>
            <a:ext cx="38843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Switch</a:t>
            </a:r>
            <a:r>
              <a:rPr kumimoji="0" lang="en-US" sz="1800" b="0" i="1" u="none" strike="noStrike" kern="0" cap="none" spc="0" normalizeH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1 release -&gt; Sequence LEDs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2" name="Rectangle 31"/>
          <p:cNvSpPr>
            <a:spLocks noChangeArrowheads="1"/>
          </p:cNvSpPr>
          <p:nvPr/>
        </p:nvSpPr>
        <p:spPr bwMode="auto">
          <a:xfrm>
            <a:off x="9693992" y="2606462"/>
            <a:ext cx="63762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3" name="Text Box 7"/>
          <p:cNvSpPr txBox="1">
            <a:spLocks noChangeArrowheads="1"/>
          </p:cNvSpPr>
          <p:nvPr/>
        </p:nvSpPr>
        <p:spPr bwMode="auto">
          <a:xfrm>
            <a:off x="1987177" y="3515168"/>
            <a:ext cx="633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LED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4" name="Rectangle 31"/>
          <p:cNvSpPr>
            <a:spLocks noChangeArrowheads="1"/>
          </p:cNvSpPr>
          <p:nvPr/>
        </p:nvSpPr>
        <p:spPr bwMode="auto">
          <a:xfrm>
            <a:off x="3787758" y="3533525"/>
            <a:ext cx="1993977" cy="370787"/>
          </a:xfrm>
          <a:prstGeom prst="rect">
            <a:avLst/>
          </a:prstGeom>
          <a:solidFill>
            <a:srgbClr val="FF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Wrong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5" name="Rectangle 31"/>
          <p:cNvSpPr>
            <a:spLocks noChangeArrowheads="1"/>
          </p:cNvSpPr>
          <p:nvPr/>
        </p:nvSpPr>
        <p:spPr bwMode="auto">
          <a:xfrm>
            <a:off x="6296474" y="3533525"/>
            <a:ext cx="1439938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Flash,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OK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6" name="Rectangle 31"/>
          <p:cNvSpPr>
            <a:spLocks noChangeArrowheads="1"/>
          </p:cNvSpPr>
          <p:nvPr/>
        </p:nvSpPr>
        <p:spPr bwMode="auto">
          <a:xfrm>
            <a:off x="5781735" y="3533525"/>
            <a:ext cx="514739" cy="3707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7" name="Rectangle 31"/>
          <p:cNvSpPr>
            <a:spLocks noChangeArrowheads="1"/>
          </p:cNvSpPr>
          <p:nvPr/>
        </p:nvSpPr>
        <p:spPr bwMode="auto">
          <a:xfrm>
            <a:off x="3009900" y="3533525"/>
            <a:ext cx="777858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14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OK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8" name="Rectangle 31"/>
          <p:cNvSpPr>
            <a:spLocks noChangeArrowheads="1"/>
          </p:cNvSpPr>
          <p:nvPr/>
        </p:nvSpPr>
        <p:spPr bwMode="auto">
          <a:xfrm>
            <a:off x="7730674" y="3533525"/>
            <a:ext cx="1963318" cy="370787"/>
          </a:xfrm>
          <a:prstGeom prst="rect">
            <a:avLst/>
          </a:prstGeom>
          <a:solidFill>
            <a:srgbClr val="FF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Flash,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Wrong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9" name="Rectangle 31"/>
          <p:cNvSpPr>
            <a:spLocks noChangeArrowheads="1"/>
          </p:cNvSpPr>
          <p:nvPr/>
        </p:nvSpPr>
        <p:spPr bwMode="auto">
          <a:xfrm>
            <a:off x="9693992" y="3533525"/>
            <a:ext cx="645241" cy="3707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80" name="Rectangle 31"/>
          <p:cNvSpPr>
            <a:spLocks noChangeArrowheads="1"/>
          </p:cNvSpPr>
          <p:nvPr/>
        </p:nvSpPr>
        <p:spPr bwMode="auto">
          <a:xfrm>
            <a:off x="10339084" y="3533524"/>
            <a:ext cx="1052178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OK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81" name="Rectangle 31"/>
          <p:cNvSpPr>
            <a:spLocks noChangeArrowheads="1"/>
          </p:cNvSpPr>
          <p:nvPr/>
        </p:nvSpPr>
        <p:spPr bwMode="auto">
          <a:xfrm>
            <a:off x="10348671" y="3084553"/>
            <a:ext cx="78731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" name="&quot;No&quot; Symbol 4"/>
          <p:cNvSpPr/>
          <p:nvPr/>
        </p:nvSpPr>
        <p:spPr>
          <a:xfrm>
            <a:off x="4883150" y="2844800"/>
            <a:ext cx="898585" cy="874119"/>
          </a:xfrm>
          <a:prstGeom prst="noSmoking">
            <a:avLst>
              <a:gd name="adj" fmla="val 855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&quot;No&quot; Symbol 82"/>
          <p:cNvSpPr/>
          <p:nvPr/>
        </p:nvSpPr>
        <p:spPr>
          <a:xfrm>
            <a:off x="8425339" y="2817998"/>
            <a:ext cx="898585" cy="874119"/>
          </a:xfrm>
          <a:prstGeom prst="noSmoking">
            <a:avLst>
              <a:gd name="adj" fmla="val 855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8923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Conflict with Prior 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4616176"/>
            <a:ext cx="11520000" cy="1911824"/>
          </a:xfrm>
        </p:spPr>
        <p:txBody>
          <a:bodyPr numCol="1"/>
          <a:lstStyle/>
          <a:p>
            <a:r>
              <a:rPr lang="en-US" dirty="0"/>
              <a:t>For simplicity, we have been assuming </a:t>
            </a:r>
            <a:r>
              <a:rPr lang="en-US" i="1" dirty="0"/>
              <a:t>each task gets to run an equal number of times</a:t>
            </a:r>
          </a:p>
          <a:p>
            <a:r>
              <a:rPr lang="en-US" dirty="0"/>
              <a:t>To maintain this assumption, </a:t>
            </a:r>
            <a:r>
              <a:rPr lang="en-US" dirty="0" err="1"/>
              <a:t>Priority</a:t>
            </a:r>
            <a:r>
              <a:rPr lang="en-US" baseline="-25000" dirty="0" err="1"/>
              <a:t>Task_Bitcoin</a:t>
            </a:r>
            <a:r>
              <a:rPr lang="en-US" dirty="0"/>
              <a:t> &lt; </a:t>
            </a:r>
            <a:r>
              <a:rPr lang="en-US" dirty="0" err="1"/>
              <a:t>Priority</a:t>
            </a:r>
            <a:r>
              <a:rPr lang="en-US" baseline="-25000" dirty="0" err="1"/>
              <a:t>Task_Flash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unless Task_Flash has run more recently than </a:t>
            </a:r>
            <a:r>
              <a:rPr lang="en-US" i="1" dirty="0" err="1">
                <a:solidFill>
                  <a:srgbClr val="FF0000"/>
                </a:solidFill>
              </a:rPr>
              <a:t>Task_Bitcoin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(and similarly for </a:t>
            </a:r>
            <a:r>
              <a:rPr lang="en-US" dirty="0" err="1"/>
              <a:t>Task_RGB</a:t>
            </a:r>
            <a:r>
              <a:rPr lang="en-US" dirty="0"/>
              <a:t>)</a:t>
            </a:r>
          </a:p>
          <a:p>
            <a:r>
              <a:rPr lang="en-US" dirty="0"/>
              <a:t>How can we give </a:t>
            </a:r>
            <a:r>
              <a:rPr lang="en-US" dirty="0" err="1"/>
              <a:t>Task_Bitcoin</a:t>
            </a:r>
            <a:r>
              <a:rPr lang="en-US" dirty="0"/>
              <a:t> a lower priority than Task_Flash and </a:t>
            </a:r>
            <a:r>
              <a:rPr lang="en-US" dirty="0" err="1"/>
              <a:t>Task_RGB</a:t>
            </a:r>
            <a:r>
              <a:rPr lang="en-US" dirty="0"/>
              <a:t>, while still running each task the same number of times? It gets complicated quickly.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3690921" y="2604895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690922" y="1240795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690922" y="1683704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690922" y="2147308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3009901" y="3904312"/>
            <a:ext cx="8519160" cy="0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6943470" y="3960113"/>
            <a:ext cx="756690" cy="5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Time</a:t>
            </a:r>
          </a:p>
        </p:txBody>
      </p:sp>
      <p:sp>
        <p:nvSpPr>
          <p:cNvPr id="46" name="Rectangle 31"/>
          <p:cNvSpPr>
            <a:spLocks noChangeArrowheads="1"/>
          </p:cNvSpPr>
          <p:nvPr/>
        </p:nvSpPr>
        <p:spPr bwMode="auto">
          <a:xfrm>
            <a:off x="3786815" y="1236530"/>
            <a:ext cx="3943859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Switch 1 pressed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987177" y="2607812"/>
            <a:ext cx="1292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Task_RGB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8" name="Text Box 7"/>
          <p:cNvSpPr txBox="1">
            <a:spLocks noChangeArrowheads="1"/>
          </p:cNvSpPr>
          <p:nvPr/>
        </p:nvSpPr>
        <p:spPr bwMode="auto">
          <a:xfrm>
            <a:off x="1987177" y="1238018"/>
            <a:ext cx="1556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Switch Inputs</a:t>
            </a:r>
          </a:p>
        </p:txBody>
      </p:sp>
      <p:cxnSp>
        <p:nvCxnSpPr>
          <p:cNvPr id="49" name="Straight Connector 48"/>
          <p:cNvCxnSpPr>
            <a:stCxn id="46" idx="1"/>
            <a:endCxn id="74" idx="1"/>
          </p:cNvCxnSpPr>
          <p:nvPr/>
        </p:nvCxnSpPr>
        <p:spPr bwMode="auto">
          <a:xfrm>
            <a:off x="3786815" y="1427030"/>
            <a:ext cx="943" cy="2291889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1987177" y="2150203"/>
            <a:ext cx="1356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Task_Flash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1" name="Text Box 7"/>
          <p:cNvSpPr txBox="1">
            <a:spLocks noChangeArrowheads="1"/>
          </p:cNvSpPr>
          <p:nvPr/>
        </p:nvSpPr>
        <p:spPr bwMode="auto">
          <a:xfrm>
            <a:off x="1987177" y="3097093"/>
            <a:ext cx="1505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Task_Bitcoin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2" name="Rectangle 31"/>
          <p:cNvSpPr>
            <a:spLocks noChangeArrowheads="1"/>
          </p:cNvSpPr>
          <p:nvPr/>
        </p:nvSpPr>
        <p:spPr bwMode="auto">
          <a:xfrm flipH="1">
            <a:off x="3781191" y="1683704"/>
            <a:ext cx="109820" cy="375166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1987177" y="1595495"/>
            <a:ext cx="14609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PORTD_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IRQHandler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10339233" y="1447914"/>
            <a:ext cx="0" cy="2085610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5781735" y="2151242"/>
            <a:ext cx="51473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6" name="Rectangle 31"/>
          <p:cNvSpPr>
            <a:spLocks noChangeArrowheads="1"/>
          </p:cNvSpPr>
          <p:nvPr/>
        </p:nvSpPr>
        <p:spPr bwMode="auto">
          <a:xfrm>
            <a:off x="4347832" y="2606464"/>
            <a:ext cx="63762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7" name="Line 5"/>
          <p:cNvSpPr>
            <a:spLocks noChangeShapeType="1"/>
          </p:cNvSpPr>
          <p:nvPr/>
        </p:nvSpPr>
        <p:spPr bwMode="auto">
          <a:xfrm flipV="1">
            <a:off x="3781083" y="1854401"/>
            <a:ext cx="251539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58" name="Rectangle 31"/>
          <p:cNvSpPr>
            <a:spLocks noChangeArrowheads="1"/>
          </p:cNvSpPr>
          <p:nvPr/>
        </p:nvSpPr>
        <p:spPr bwMode="auto">
          <a:xfrm flipH="1">
            <a:off x="7735249" y="1685745"/>
            <a:ext cx="96693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9" name="Rectangle 31"/>
          <p:cNvSpPr>
            <a:spLocks noChangeArrowheads="1"/>
          </p:cNvSpPr>
          <p:nvPr/>
        </p:nvSpPr>
        <p:spPr bwMode="auto">
          <a:xfrm>
            <a:off x="3764472" y="2146342"/>
            <a:ext cx="583360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0" name="Rectangle 31"/>
          <p:cNvSpPr>
            <a:spLocks noChangeArrowheads="1"/>
          </p:cNvSpPr>
          <p:nvPr/>
        </p:nvSpPr>
        <p:spPr bwMode="auto">
          <a:xfrm>
            <a:off x="9133298" y="2141827"/>
            <a:ext cx="545398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7722984" y="1432684"/>
            <a:ext cx="0" cy="2139191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Line 5"/>
          <p:cNvSpPr>
            <a:spLocks noChangeShapeType="1"/>
          </p:cNvSpPr>
          <p:nvPr/>
        </p:nvSpPr>
        <p:spPr bwMode="auto">
          <a:xfrm flipV="1">
            <a:off x="7730674" y="1870720"/>
            <a:ext cx="260855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690921" y="3077016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64" name="Rectangle 31"/>
          <p:cNvSpPr>
            <a:spLocks noChangeArrowheads="1"/>
          </p:cNvSpPr>
          <p:nvPr/>
        </p:nvSpPr>
        <p:spPr bwMode="auto">
          <a:xfrm>
            <a:off x="4994424" y="3075914"/>
            <a:ext cx="78731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5" name="Rectangle 31"/>
          <p:cNvSpPr>
            <a:spLocks noChangeArrowheads="1"/>
          </p:cNvSpPr>
          <p:nvPr/>
        </p:nvSpPr>
        <p:spPr bwMode="auto">
          <a:xfrm flipH="1">
            <a:off x="3787758" y="2145461"/>
            <a:ext cx="109820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6" name="Rectangle 31"/>
          <p:cNvSpPr>
            <a:spLocks noChangeArrowheads="1"/>
          </p:cNvSpPr>
          <p:nvPr/>
        </p:nvSpPr>
        <p:spPr bwMode="auto">
          <a:xfrm>
            <a:off x="7718417" y="2609145"/>
            <a:ext cx="699302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7" name="Rectangle 31"/>
          <p:cNvSpPr>
            <a:spLocks noChangeArrowheads="1"/>
          </p:cNvSpPr>
          <p:nvPr/>
        </p:nvSpPr>
        <p:spPr bwMode="auto">
          <a:xfrm>
            <a:off x="8417719" y="3075914"/>
            <a:ext cx="78731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6296474" y="1672121"/>
            <a:ext cx="0" cy="1865547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ectangle 31"/>
          <p:cNvSpPr>
            <a:spLocks noChangeArrowheads="1"/>
          </p:cNvSpPr>
          <p:nvPr/>
        </p:nvSpPr>
        <p:spPr bwMode="auto">
          <a:xfrm flipH="1">
            <a:off x="7736411" y="2606463"/>
            <a:ext cx="109820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0" name="Text Box 7"/>
          <p:cNvSpPr txBox="1">
            <a:spLocks noChangeArrowheads="1"/>
          </p:cNvSpPr>
          <p:nvPr/>
        </p:nvSpPr>
        <p:spPr bwMode="auto">
          <a:xfrm>
            <a:off x="2836887" y="842547"/>
            <a:ext cx="3217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Switch</a:t>
            </a:r>
            <a:r>
              <a:rPr kumimoji="0" lang="en-US" sz="1800" b="0" i="1" u="none" strike="noStrike" kern="0" cap="none" spc="0" normalizeH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1 press -&gt; Flash LEDs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1" name="Text Box 7"/>
          <p:cNvSpPr txBox="1">
            <a:spLocks noChangeArrowheads="1"/>
          </p:cNvSpPr>
          <p:nvPr/>
        </p:nvSpPr>
        <p:spPr bwMode="auto">
          <a:xfrm>
            <a:off x="6672865" y="834745"/>
            <a:ext cx="38843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Switch</a:t>
            </a:r>
            <a:r>
              <a:rPr kumimoji="0" lang="en-US" sz="1800" b="0" i="1" u="none" strike="noStrike" kern="0" cap="none" spc="0" normalizeH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1 release -&gt; Sequence LEDs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2" name="Rectangle 31"/>
          <p:cNvSpPr>
            <a:spLocks noChangeArrowheads="1"/>
          </p:cNvSpPr>
          <p:nvPr/>
        </p:nvSpPr>
        <p:spPr bwMode="auto">
          <a:xfrm>
            <a:off x="9693992" y="2606462"/>
            <a:ext cx="63762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3" name="Text Box 7"/>
          <p:cNvSpPr txBox="1">
            <a:spLocks noChangeArrowheads="1"/>
          </p:cNvSpPr>
          <p:nvPr/>
        </p:nvSpPr>
        <p:spPr bwMode="auto">
          <a:xfrm>
            <a:off x="1987177" y="3515168"/>
            <a:ext cx="633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LED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4" name="Rectangle 31"/>
          <p:cNvSpPr>
            <a:spLocks noChangeArrowheads="1"/>
          </p:cNvSpPr>
          <p:nvPr/>
        </p:nvSpPr>
        <p:spPr bwMode="auto">
          <a:xfrm>
            <a:off x="3787758" y="3533525"/>
            <a:ext cx="1993977" cy="370787"/>
          </a:xfrm>
          <a:prstGeom prst="rect">
            <a:avLst/>
          </a:prstGeom>
          <a:solidFill>
            <a:srgbClr val="FF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Wrong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5" name="Rectangle 31"/>
          <p:cNvSpPr>
            <a:spLocks noChangeArrowheads="1"/>
          </p:cNvSpPr>
          <p:nvPr/>
        </p:nvSpPr>
        <p:spPr bwMode="auto">
          <a:xfrm>
            <a:off x="6296474" y="3533525"/>
            <a:ext cx="1439938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Flash,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OK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6" name="Rectangle 31"/>
          <p:cNvSpPr>
            <a:spLocks noChangeArrowheads="1"/>
          </p:cNvSpPr>
          <p:nvPr/>
        </p:nvSpPr>
        <p:spPr bwMode="auto">
          <a:xfrm>
            <a:off x="5781735" y="3533525"/>
            <a:ext cx="514739" cy="3707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7" name="Rectangle 31"/>
          <p:cNvSpPr>
            <a:spLocks noChangeArrowheads="1"/>
          </p:cNvSpPr>
          <p:nvPr/>
        </p:nvSpPr>
        <p:spPr bwMode="auto">
          <a:xfrm>
            <a:off x="3009900" y="3533525"/>
            <a:ext cx="777858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14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OK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8" name="Rectangle 31"/>
          <p:cNvSpPr>
            <a:spLocks noChangeArrowheads="1"/>
          </p:cNvSpPr>
          <p:nvPr/>
        </p:nvSpPr>
        <p:spPr bwMode="auto">
          <a:xfrm>
            <a:off x="7730674" y="3533525"/>
            <a:ext cx="1963318" cy="370787"/>
          </a:xfrm>
          <a:prstGeom prst="rect">
            <a:avLst/>
          </a:prstGeom>
          <a:solidFill>
            <a:srgbClr val="FF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Flash,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Wrong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9" name="Rectangle 31"/>
          <p:cNvSpPr>
            <a:spLocks noChangeArrowheads="1"/>
          </p:cNvSpPr>
          <p:nvPr/>
        </p:nvSpPr>
        <p:spPr bwMode="auto">
          <a:xfrm>
            <a:off x="9693992" y="3533525"/>
            <a:ext cx="645241" cy="3707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80" name="Rectangle 31"/>
          <p:cNvSpPr>
            <a:spLocks noChangeArrowheads="1"/>
          </p:cNvSpPr>
          <p:nvPr/>
        </p:nvSpPr>
        <p:spPr bwMode="auto">
          <a:xfrm>
            <a:off x="10339084" y="3533524"/>
            <a:ext cx="1052178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OK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81" name="Rectangle 31"/>
          <p:cNvSpPr>
            <a:spLocks noChangeArrowheads="1"/>
          </p:cNvSpPr>
          <p:nvPr/>
        </p:nvSpPr>
        <p:spPr bwMode="auto">
          <a:xfrm>
            <a:off x="10348671" y="3084553"/>
            <a:ext cx="78731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" name="&quot;No&quot; Symbol 4"/>
          <p:cNvSpPr/>
          <p:nvPr/>
        </p:nvSpPr>
        <p:spPr>
          <a:xfrm>
            <a:off x="4883150" y="2844800"/>
            <a:ext cx="898585" cy="874119"/>
          </a:xfrm>
          <a:prstGeom prst="noSmoking">
            <a:avLst>
              <a:gd name="adj" fmla="val 855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&quot;No&quot; Symbol 82"/>
          <p:cNvSpPr/>
          <p:nvPr/>
        </p:nvSpPr>
        <p:spPr>
          <a:xfrm>
            <a:off x="8425339" y="2817998"/>
            <a:ext cx="898585" cy="874119"/>
          </a:xfrm>
          <a:prstGeom prst="noSmoking">
            <a:avLst>
              <a:gd name="adj" fmla="val 855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Text Box 7"/>
          <p:cNvSpPr txBox="1">
            <a:spLocks noChangeArrowheads="1"/>
          </p:cNvSpPr>
          <p:nvPr/>
        </p:nvSpPr>
        <p:spPr bwMode="auto">
          <a:xfrm>
            <a:off x="2395367" y="4221592"/>
            <a:ext cx="90962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Task_Flash</a:t>
            </a:r>
            <a:r>
              <a:rPr kumimoji="0" lang="en-US" sz="1800" b="0" i="1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doesn’t get to run until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Task_Bitcoin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has</a:t>
            </a:r>
            <a:r>
              <a:rPr kumimoji="0" lang="en-US" sz="1800" b="0" i="1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finished, breaking our priority rule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4" name="&quot;No&quot; Symbol 83"/>
          <p:cNvSpPr/>
          <p:nvPr/>
        </p:nvSpPr>
        <p:spPr>
          <a:xfrm>
            <a:off x="4751418" y="2844798"/>
            <a:ext cx="898585" cy="874119"/>
          </a:xfrm>
          <a:prstGeom prst="noSmoking">
            <a:avLst>
              <a:gd name="adj" fmla="val 8555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&quot;No&quot; Symbol 85"/>
          <p:cNvSpPr/>
          <p:nvPr/>
        </p:nvSpPr>
        <p:spPr>
          <a:xfrm>
            <a:off x="8349925" y="2791855"/>
            <a:ext cx="898585" cy="874119"/>
          </a:xfrm>
          <a:prstGeom prst="noSmoking">
            <a:avLst>
              <a:gd name="adj" fmla="val 8555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428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Scheduling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Elbow Connector 24"/>
          <p:cNvCxnSpPr>
            <a:stCxn id="11" idx="2"/>
            <a:endCxn id="17" idx="3"/>
          </p:cNvCxnSpPr>
          <p:nvPr/>
        </p:nvCxnSpPr>
        <p:spPr bwMode="auto">
          <a:xfrm rot="5400000">
            <a:off x="4490587" y="3366212"/>
            <a:ext cx="1361199" cy="1788907"/>
          </a:xfrm>
          <a:prstGeom prst="curved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" name="Elbow Connector 24"/>
          <p:cNvCxnSpPr>
            <a:stCxn id="10" idx="2"/>
            <a:endCxn id="11" idx="0"/>
          </p:cNvCxnSpPr>
          <p:nvPr/>
        </p:nvCxnSpPr>
        <p:spPr bwMode="auto">
          <a:xfrm>
            <a:off x="6065638" y="2351113"/>
            <a:ext cx="1" cy="8425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" name="Elbow Connector 24"/>
          <p:cNvCxnSpPr>
            <a:stCxn id="11" idx="2"/>
            <a:endCxn id="16" idx="3"/>
          </p:cNvCxnSpPr>
          <p:nvPr/>
        </p:nvCxnSpPr>
        <p:spPr bwMode="auto">
          <a:xfrm rot="5400000">
            <a:off x="4867475" y="2891476"/>
            <a:ext cx="509575" cy="1886754"/>
          </a:xfrm>
          <a:prstGeom prst="curved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42353" y="2599772"/>
            <a:ext cx="1818834" cy="355676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algn="ctr"/>
            <a:r>
              <a:rPr lang="en-US" sz="1800" b="0" i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Better Modularity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39774" y="1964660"/>
            <a:ext cx="1851728" cy="3864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Starter Program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15835" y="3193613"/>
            <a:ext cx="2299607" cy="3864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Task-Based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3681" y="3703188"/>
            <a:ext cx="1224827" cy="3864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Interrupts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5008" y="5181055"/>
            <a:ext cx="1930981" cy="3864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Task Preemption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5182" y="4176042"/>
            <a:ext cx="1621824" cy="3864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Shorter Tasks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11754" y="4685617"/>
            <a:ext cx="2057489" cy="3864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Task Prioritization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24720" y="3742526"/>
            <a:ext cx="1854165" cy="6942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Using Hardware</a:t>
            </a:r>
            <a:b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Peripherals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26872" y="4594150"/>
            <a:ext cx="2049860" cy="6942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Removing Polling </a:t>
            </a:r>
            <a:b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and Busy-Waiting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8649" y="3251013"/>
            <a:ext cx="1946306" cy="355676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algn="ctr"/>
            <a:r>
              <a:rPr lang="en-US" sz="1800" b="0" i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Less CPU Overhead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3512" y="3224390"/>
            <a:ext cx="2225164" cy="355676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 algn="ctr"/>
            <a:r>
              <a:rPr lang="en-US" sz="1800" b="0" i="1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Better Responsiveness</a:t>
            </a:r>
          </a:p>
        </p:txBody>
      </p:sp>
      <p:cxnSp>
        <p:nvCxnSpPr>
          <p:cNvPr id="20" name="Elbow Connector 24"/>
          <p:cNvCxnSpPr>
            <a:stCxn id="11" idx="2"/>
            <a:endCxn id="12" idx="1"/>
          </p:cNvCxnSpPr>
          <p:nvPr/>
        </p:nvCxnSpPr>
        <p:spPr bwMode="auto">
          <a:xfrm rot="16200000" flipH="1">
            <a:off x="7066486" y="2579219"/>
            <a:ext cx="316349" cy="2318042"/>
          </a:xfrm>
          <a:prstGeom prst="curved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1" name="Elbow Connector 24"/>
          <p:cNvCxnSpPr>
            <a:stCxn id="11" idx="2"/>
            <a:endCxn id="13" idx="1"/>
          </p:cNvCxnSpPr>
          <p:nvPr/>
        </p:nvCxnSpPr>
        <p:spPr bwMode="auto">
          <a:xfrm rot="16200000" flipH="1">
            <a:off x="6173215" y="3472489"/>
            <a:ext cx="1794216" cy="2009369"/>
          </a:xfrm>
          <a:prstGeom prst="curved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2" name="Elbow Connector 24"/>
          <p:cNvCxnSpPr>
            <a:stCxn id="11" idx="2"/>
            <a:endCxn id="14" idx="1"/>
          </p:cNvCxnSpPr>
          <p:nvPr/>
        </p:nvCxnSpPr>
        <p:spPr bwMode="auto">
          <a:xfrm rot="16200000" flipH="1">
            <a:off x="6730809" y="2914895"/>
            <a:ext cx="789203" cy="2119543"/>
          </a:xfrm>
          <a:prstGeom prst="curved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3" name="Elbow Connector 24"/>
          <p:cNvCxnSpPr>
            <a:stCxn id="11" idx="2"/>
            <a:endCxn id="15" idx="1"/>
          </p:cNvCxnSpPr>
          <p:nvPr/>
        </p:nvCxnSpPr>
        <p:spPr bwMode="auto">
          <a:xfrm rot="16200000" flipH="1">
            <a:off x="6389307" y="3256397"/>
            <a:ext cx="1298778" cy="1946115"/>
          </a:xfrm>
          <a:prstGeom prst="curved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668355552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Possible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4261772"/>
            <a:ext cx="11520000" cy="2266227"/>
          </a:xfrm>
        </p:spPr>
        <p:txBody>
          <a:bodyPr numCol="1"/>
          <a:lstStyle/>
          <a:p>
            <a:r>
              <a:rPr lang="en-US" dirty="0"/>
              <a:t>Priorities work better without exceptions</a:t>
            </a:r>
            <a:r>
              <a:rPr lang="en-US" baseline="30000" dirty="0"/>
              <a:t>*</a:t>
            </a:r>
            <a:r>
              <a:rPr lang="en-US" dirty="0"/>
              <a:t>. Let the higher priority tasks run more than once per cycle.</a:t>
            </a:r>
          </a:p>
          <a:p>
            <a:pPr lvl="1"/>
            <a:r>
              <a:rPr lang="en-US" dirty="0"/>
              <a:t>Result is a </a:t>
            </a:r>
            <a:r>
              <a:rPr lang="en-US" i="1" dirty="0"/>
              <a:t>multi-rate </a:t>
            </a:r>
            <a:r>
              <a:rPr lang="en-US" dirty="0"/>
              <a:t>scheduling system</a:t>
            </a:r>
          </a:p>
          <a:p>
            <a:r>
              <a:rPr lang="en-US" dirty="0"/>
              <a:t>Timing analysis gets harder – a task may run multiple times. </a:t>
            </a:r>
            <a:r>
              <a:rPr lang="en-US" dirty="0" err="1"/>
              <a:t>N</a:t>
            </a:r>
            <a:r>
              <a:rPr lang="en-US" baseline="-25000" dirty="0" err="1"/>
              <a:t>Task</a:t>
            </a:r>
            <a:r>
              <a:rPr lang="en-US" dirty="0"/>
              <a:t> is not just 1, but instead depends on higher priority tasks are in the system</a:t>
            </a:r>
          </a:p>
          <a:p>
            <a:r>
              <a:rPr lang="en-US" dirty="0"/>
              <a:t>We will see how to perform this response time analysis later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3690921" y="2604895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690922" y="1240795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690922" y="1683704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690922" y="2147308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3009901" y="3904312"/>
            <a:ext cx="8519160" cy="0"/>
          </a:xfrm>
          <a:prstGeom prst="line">
            <a:avLst/>
          </a:prstGeom>
          <a:noFill/>
          <a:ln w="28575">
            <a:solidFill>
              <a:srgbClr val="1D315B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6943470" y="3960113"/>
            <a:ext cx="756690" cy="5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Time</a:t>
            </a:r>
          </a:p>
        </p:txBody>
      </p:sp>
      <p:sp>
        <p:nvSpPr>
          <p:cNvPr id="46" name="Rectangle 31"/>
          <p:cNvSpPr>
            <a:spLocks noChangeArrowheads="1"/>
          </p:cNvSpPr>
          <p:nvPr/>
        </p:nvSpPr>
        <p:spPr bwMode="auto">
          <a:xfrm>
            <a:off x="3786815" y="1236530"/>
            <a:ext cx="3943859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Switch 1 pressed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987177" y="2607812"/>
            <a:ext cx="1292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Task_RGB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8" name="Text Box 7"/>
          <p:cNvSpPr txBox="1">
            <a:spLocks noChangeArrowheads="1"/>
          </p:cNvSpPr>
          <p:nvPr/>
        </p:nvSpPr>
        <p:spPr bwMode="auto">
          <a:xfrm>
            <a:off x="1987177" y="1238018"/>
            <a:ext cx="1556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Switch Inputs</a:t>
            </a:r>
          </a:p>
        </p:txBody>
      </p:sp>
      <p:cxnSp>
        <p:nvCxnSpPr>
          <p:cNvPr id="49" name="Straight Connector 48"/>
          <p:cNvCxnSpPr>
            <a:stCxn id="46" idx="1"/>
            <a:endCxn id="74" idx="1"/>
          </p:cNvCxnSpPr>
          <p:nvPr/>
        </p:nvCxnSpPr>
        <p:spPr bwMode="auto">
          <a:xfrm>
            <a:off x="3786815" y="1427030"/>
            <a:ext cx="943" cy="2291889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1987177" y="2150203"/>
            <a:ext cx="1356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Task_Flash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1" name="Text Box 7"/>
          <p:cNvSpPr txBox="1">
            <a:spLocks noChangeArrowheads="1"/>
          </p:cNvSpPr>
          <p:nvPr/>
        </p:nvSpPr>
        <p:spPr bwMode="auto">
          <a:xfrm>
            <a:off x="1987177" y="3097093"/>
            <a:ext cx="1505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Task_Bitcoin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2" name="Rectangle 31"/>
          <p:cNvSpPr>
            <a:spLocks noChangeArrowheads="1"/>
          </p:cNvSpPr>
          <p:nvPr/>
        </p:nvSpPr>
        <p:spPr bwMode="auto">
          <a:xfrm flipH="1">
            <a:off x="3781191" y="1683704"/>
            <a:ext cx="109820" cy="375166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1987177" y="1595495"/>
            <a:ext cx="14609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PORTD_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IRQHandler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9647083" y="1447914"/>
            <a:ext cx="0" cy="2085610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4993073" y="2150355"/>
            <a:ext cx="514739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6" name="Rectangle 31"/>
          <p:cNvSpPr>
            <a:spLocks noChangeArrowheads="1"/>
          </p:cNvSpPr>
          <p:nvPr/>
        </p:nvSpPr>
        <p:spPr bwMode="auto">
          <a:xfrm>
            <a:off x="4347832" y="2606464"/>
            <a:ext cx="63762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7" name="Line 5"/>
          <p:cNvSpPr>
            <a:spLocks noChangeShapeType="1"/>
          </p:cNvSpPr>
          <p:nvPr/>
        </p:nvSpPr>
        <p:spPr bwMode="auto">
          <a:xfrm flipV="1">
            <a:off x="3781083" y="1854401"/>
            <a:ext cx="172672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58" name="Rectangle 31"/>
          <p:cNvSpPr>
            <a:spLocks noChangeArrowheads="1"/>
          </p:cNvSpPr>
          <p:nvPr/>
        </p:nvSpPr>
        <p:spPr bwMode="auto">
          <a:xfrm flipH="1">
            <a:off x="7735249" y="1685745"/>
            <a:ext cx="96693" cy="377778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9" name="Rectangle 31"/>
          <p:cNvSpPr>
            <a:spLocks noChangeArrowheads="1"/>
          </p:cNvSpPr>
          <p:nvPr/>
        </p:nvSpPr>
        <p:spPr bwMode="auto">
          <a:xfrm>
            <a:off x="3764472" y="2146342"/>
            <a:ext cx="583360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0" name="Rectangle 31"/>
          <p:cNvSpPr>
            <a:spLocks noChangeArrowheads="1"/>
          </p:cNvSpPr>
          <p:nvPr/>
        </p:nvSpPr>
        <p:spPr bwMode="auto">
          <a:xfrm>
            <a:off x="8441148" y="2141827"/>
            <a:ext cx="545398" cy="36902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7722984" y="1432684"/>
            <a:ext cx="0" cy="2139191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Line 5"/>
          <p:cNvSpPr>
            <a:spLocks noChangeShapeType="1"/>
          </p:cNvSpPr>
          <p:nvPr/>
        </p:nvSpPr>
        <p:spPr bwMode="auto">
          <a:xfrm flipV="1">
            <a:off x="7730674" y="1870720"/>
            <a:ext cx="190878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690921" y="3077016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64" name="Rectangle 31"/>
          <p:cNvSpPr>
            <a:spLocks noChangeArrowheads="1"/>
          </p:cNvSpPr>
          <p:nvPr/>
        </p:nvSpPr>
        <p:spPr bwMode="auto">
          <a:xfrm>
            <a:off x="5509163" y="3082838"/>
            <a:ext cx="78731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5" name="Rectangle 31"/>
          <p:cNvSpPr>
            <a:spLocks noChangeArrowheads="1"/>
          </p:cNvSpPr>
          <p:nvPr/>
        </p:nvSpPr>
        <p:spPr bwMode="auto">
          <a:xfrm flipH="1">
            <a:off x="3787758" y="2145461"/>
            <a:ext cx="109820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6" name="Rectangle 31"/>
          <p:cNvSpPr>
            <a:spLocks noChangeArrowheads="1"/>
          </p:cNvSpPr>
          <p:nvPr/>
        </p:nvSpPr>
        <p:spPr bwMode="auto">
          <a:xfrm>
            <a:off x="7718417" y="2609145"/>
            <a:ext cx="699302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5498736" y="1706328"/>
            <a:ext cx="0" cy="1865547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ectangle 31"/>
          <p:cNvSpPr>
            <a:spLocks noChangeArrowheads="1"/>
          </p:cNvSpPr>
          <p:nvPr/>
        </p:nvSpPr>
        <p:spPr bwMode="auto">
          <a:xfrm flipH="1">
            <a:off x="7736411" y="2606463"/>
            <a:ext cx="109820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0" name="Text Box 7"/>
          <p:cNvSpPr txBox="1">
            <a:spLocks noChangeArrowheads="1"/>
          </p:cNvSpPr>
          <p:nvPr/>
        </p:nvSpPr>
        <p:spPr bwMode="auto">
          <a:xfrm>
            <a:off x="2836887" y="842547"/>
            <a:ext cx="3217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Switch</a:t>
            </a:r>
            <a:r>
              <a:rPr kumimoji="0" lang="en-US" sz="1800" b="0" i="1" u="none" strike="noStrike" kern="0" cap="none" spc="0" normalizeH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1 press -&gt; Flash LEDs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1" name="Text Box 7"/>
          <p:cNvSpPr txBox="1">
            <a:spLocks noChangeArrowheads="1"/>
          </p:cNvSpPr>
          <p:nvPr/>
        </p:nvSpPr>
        <p:spPr bwMode="auto">
          <a:xfrm>
            <a:off x="6672865" y="834745"/>
            <a:ext cx="38843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Switch</a:t>
            </a:r>
            <a:r>
              <a:rPr kumimoji="0" lang="en-US" sz="1800" b="0" i="1" u="none" strike="noStrike" kern="0" cap="none" spc="0" normalizeH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1 release -&gt; Sequence LEDs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2" name="Rectangle 31"/>
          <p:cNvSpPr>
            <a:spLocks noChangeArrowheads="1"/>
          </p:cNvSpPr>
          <p:nvPr/>
        </p:nvSpPr>
        <p:spPr bwMode="auto">
          <a:xfrm>
            <a:off x="9001842" y="2606462"/>
            <a:ext cx="63762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3" name="Text Box 7"/>
          <p:cNvSpPr txBox="1">
            <a:spLocks noChangeArrowheads="1"/>
          </p:cNvSpPr>
          <p:nvPr/>
        </p:nvSpPr>
        <p:spPr bwMode="auto">
          <a:xfrm>
            <a:off x="1987177" y="3515168"/>
            <a:ext cx="633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LED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4" name="Rectangle 31"/>
          <p:cNvSpPr>
            <a:spLocks noChangeArrowheads="1"/>
          </p:cNvSpPr>
          <p:nvPr/>
        </p:nvSpPr>
        <p:spPr bwMode="auto">
          <a:xfrm>
            <a:off x="3787758" y="3533525"/>
            <a:ext cx="1197695" cy="370787"/>
          </a:xfrm>
          <a:prstGeom prst="rect">
            <a:avLst/>
          </a:prstGeom>
          <a:solidFill>
            <a:srgbClr val="FF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14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Wrong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5" name="Rectangle 31"/>
          <p:cNvSpPr>
            <a:spLocks noChangeArrowheads="1"/>
          </p:cNvSpPr>
          <p:nvPr/>
        </p:nvSpPr>
        <p:spPr bwMode="auto">
          <a:xfrm>
            <a:off x="5507812" y="3533525"/>
            <a:ext cx="2228600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Flash,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OK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6" name="Rectangle 31"/>
          <p:cNvSpPr>
            <a:spLocks noChangeArrowheads="1"/>
          </p:cNvSpPr>
          <p:nvPr/>
        </p:nvSpPr>
        <p:spPr bwMode="auto">
          <a:xfrm>
            <a:off x="4987075" y="3533524"/>
            <a:ext cx="514739" cy="3707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7" name="Rectangle 31"/>
          <p:cNvSpPr>
            <a:spLocks noChangeArrowheads="1"/>
          </p:cNvSpPr>
          <p:nvPr/>
        </p:nvSpPr>
        <p:spPr bwMode="auto">
          <a:xfrm>
            <a:off x="3009900" y="3533525"/>
            <a:ext cx="777858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14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OK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8" name="Rectangle 31"/>
          <p:cNvSpPr>
            <a:spLocks noChangeArrowheads="1"/>
          </p:cNvSpPr>
          <p:nvPr/>
        </p:nvSpPr>
        <p:spPr bwMode="auto">
          <a:xfrm>
            <a:off x="7730674" y="3533525"/>
            <a:ext cx="1271168" cy="370787"/>
          </a:xfrm>
          <a:prstGeom prst="rect">
            <a:avLst/>
          </a:prstGeom>
          <a:solidFill>
            <a:srgbClr val="FF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Flash,</a:t>
            </a:r>
            <a:r>
              <a:rPr kumimoji="0" lang="en-US" sz="14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 Wrong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79" name="Rectangle 31"/>
          <p:cNvSpPr>
            <a:spLocks noChangeArrowheads="1"/>
          </p:cNvSpPr>
          <p:nvPr/>
        </p:nvSpPr>
        <p:spPr bwMode="auto">
          <a:xfrm>
            <a:off x="9008192" y="3533525"/>
            <a:ext cx="645241" cy="3707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80" name="Rectangle 31"/>
          <p:cNvSpPr>
            <a:spLocks noChangeArrowheads="1"/>
          </p:cNvSpPr>
          <p:nvPr/>
        </p:nvSpPr>
        <p:spPr bwMode="auto">
          <a:xfrm>
            <a:off x="9653284" y="3533524"/>
            <a:ext cx="1223164" cy="370787"/>
          </a:xfrm>
          <a:prstGeom prst="rect">
            <a:avLst/>
          </a:prstGeom>
          <a:solidFill>
            <a:schemeClr val="bg1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RGB,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charset="0"/>
              </a:rPr>
              <a:t>OK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</a:endParaRPr>
          </a:p>
        </p:txBody>
      </p:sp>
      <p:sp>
        <p:nvSpPr>
          <p:cNvPr id="81" name="Rectangle 31"/>
          <p:cNvSpPr>
            <a:spLocks noChangeArrowheads="1"/>
          </p:cNvSpPr>
          <p:nvPr/>
        </p:nvSpPr>
        <p:spPr bwMode="auto">
          <a:xfrm>
            <a:off x="9656521" y="3084553"/>
            <a:ext cx="787311" cy="370787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82" name="Straight Connector 81"/>
          <p:cNvCxnSpPr/>
          <p:nvPr/>
        </p:nvCxnSpPr>
        <p:spPr bwMode="auto">
          <a:xfrm>
            <a:off x="6296474" y="1706327"/>
            <a:ext cx="0" cy="1865547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10441106" y="1683704"/>
            <a:ext cx="0" cy="1865547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Line 5"/>
          <p:cNvSpPr>
            <a:spLocks noChangeShapeType="1"/>
          </p:cNvSpPr>
          <p:nvPr/>
        </p:nvSpPr>
        <p:spPr bwMode="auto">
          <a:xfrm flipV="1">
            <a:off x="9653433" y="1870720"/>
            <a:ext cx="787673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86" name="Line 5"/>
          <p:cNvSpPr>
            <a:spLocks noChangeShapeType="1"/>
          </p:cNvSpPr>
          <p:nvPr/>
        </p:nvSpPr>
        <p:spPr bwMode="auto">
          <a:xfrm flipV="1">
            <a:off x="5508801" y="1854401"/>
            <a:ext cx="787673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92496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81672" y="1440000"/>
            <a:ext cx="3628632" cy="4680000"/>
          </a:xfrm>
        </p:spPr>
        <p:txBody>
          <a:bodyPr/>
          <a:lstStyle/>
          <a:p>
            <a:r>
              <a:rPr lang="en-US" dirty="0"/>
              <a:t>Adds task prioritization </a:t>
            </a:r>
          </a:p>
          <a:p>
            <a:r>
              <a:rPr lang="en-US" dirty="0"/>
              <a:t>Multi-rate tasks now easily supported</a:t>
            </a:r>
          </a:p>
          <a:p>
            <a:pPr lvl="1"/>
            <a:r>
              <a:rPr lang="en-US" dirty="0"/>
              <a:t>Timing analysis becomes more complicated</a:t>
            </a:r>
          </a:p>
          <a:p>
            <a:r>
              <a:rPr lang="en-US" dirty="0"/>
              <a:t>Makes task control and triggering easy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Run-To-Completion Scheduler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110304" y="1440000"/>
            <a:ext cx="7881804" cy="3602848"/>
            <a:chOff x="2226872" y="1964660"/>
            <a:chExt cx="7881804" cy="3602848"/>
          </a:xfrm>
        </p:grpSpPr>
        <p:cxnSp>
          <p:nvCxnSpPr>
            <p:cNvPr id="5" name="Elbow Connector 24"/>
            <p:cNvCxnSpPr>
              <a:stCxn id="10" idx="2"/>
              <a:endCxn id="16" idx="3"/>
            </p:cNvCxnSpPr>
            <p:nvPr/>
          </p:nvCxnSpPr>
          <p:spPr bwMode="auto">
            <a:xfrm rot="5400000">
              <a:off x="4490587" y="3366212"/>
              <a:ext cx="1361199" cy="1788907"/>
            </a:xfrm>
            <a:prstGeom prst="curvedConnector2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6" name="Elbow Connector 24"/>
            <p:cNvCxnSpPr>
              <a:stCxn id="9" idx="2"/>
              <a:endCxn id="10" idx="0"/>
            </p:cNvCxnSpPr>
            <p:nvPr/>
          </p:nvCxnSpPr>
          <p:spPr bwMode="auto">
            <a:xfrm>
              <a:off x="6065638" y="2351113"/>
              <a:ext cx="1" cy="84250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7" name="Elbow Connector 24"/>
            <p:cNvCxnSpPr>
              <a:stCxn id="10" idx="2"/>
              <a:endCxn id="15" idx="3"/>
            </p:cNvCxnSpPr>
            <p:nvPr/>
          </p:nvCxnSpPr>
          <p:spPr bwMode="auto">
            <a:xfrm rot="5400000">
              <a:off x="4867475" y="2891476"/>
              <a:ext cx="509575" cy="1886754"/>
            </a:xfrm>
            <a:prstGeom prst="curvedConnector2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6242353" y="2599772"/>
              <a:ext cx="1818834" cy="35567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algn="ctr"/>
              <a:r>
                <a:rPr lang="en-US" sz="1800" b="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</a:rPr>
                <a:t>Better Modularity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39774" y="1964660"/>
              <a:ext cx="1851728" cy="386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Starter Program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15835" y="3193613"/>
              <a:ext cx="2299607" cy="386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Task-Based Program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83681" y="3703188"/>
              <a:ext cx="1224827" cy="386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Interrupts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75008" y="5181055"/>
              <a:ext cx="1930981" cy="386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Task Preemption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85182" y="4176042"/>
              <a:ext cx="1621824" cy="386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txBody>
            <a:bodyPr wrap="square" lIns="77916" tIns="38958" rIns="77916" bIns="38958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Shorter Tasks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11754" y="4685617"/>
              <a:ext cx="2057489" cy="386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Task Prioritization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24720" y="3742526"/>
              <a:ext cx="1854165" cy="694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Using Hardware</a:t>
              </a:r>
              <a:b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Peripherals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6872" y="4594150"/>
              <a:ext cx="2049860" cy="694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Removing Polling </a:t>
              </a:r>
              <a:b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and Busy-Waiting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78649" y="3251013"/>
              <a:ext cx="1946306" cy="35567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algn="ctr"/>
              <a:r>
                <a:rPr lang="en-US" sz="1800" b="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</a:rPr>
                <a:t>Less CPU Overhead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83512" y="3224390"/>
              <a:ext cx="2225164" cy="35567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77916" tIns="38958" rIns="77916" bIns="38958" rtlCol="0">
              <a:spAutoFit/>
            </a:bodyPr>
            <a:lstStyle/>
            <a:p>
              <a:pPr algn="ctr"/>
              <a:r>
                <a:rPr lang="en-US" sz="1800" b="0" i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libri" panose="020F0502020204030204" pitchFamily="34" charset="0"/>
                </a:rPr>
                <a:t>Better Responsiveness</a:t>
              </a:r>
            </a:p>
          </p:txBody>
        </p:sp>
        <p:cxnSp>
          <p:nvCxnSpPr>
            <p:cNvPr id="19" name="Elbow Connector 24"/>
            <p:cNvCxnSpPr>
              <a:stCxn id="10" idx="2"/>
              <a:endCxn id="11" idx="1"/>
            </p:cNvCxnSpPr>
            <p:nvPr/>
          </p:nvCxnSpPr>
          <p:spPr bwMode="auto">
            <a:xfrm rot="16200000" flipH="1">
              <a:off x="7066486" y="2579219"/>
              <a:ext cx="316349" cy="2318042"/>
            </a:xfrm>
            <a:prstGeom prst="curvedConnector2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0" name="Elbow Connector 24"/>
            <p:cNvCxnSpPr>
              <a:stCxn id="10" idx="2"/>
              <a:endCxn id="12" idx="1"/>
            </p:cNvCxnSpPr>
            <p:nvPr/>
          </p:nvCxnSpPr>
          <p:spPr bwMode="auto">
            <a:xfrm rot="16200000" flipH="1">
              <a:off x="6173215" y="3472489"/>
              <a:ext cx="1794216" cy="2009369"/>
            </a:xfrm>
            <a:prstGeom prst="curvedConnector2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1" name="Elbow Connector 24"/>
            <p:cNvCxnSpPr>
              <a:stCxn id="10" idx="2"/>
              <a:endCxn id="13" idx="1"/>
            </p:cNvCxnSpPr>
            <p:nvPr/>
          </p:nvCxnSpPr>
          <p:spPr bwMode="auto">
            <a:xfrm rot="16200000" flipH="1">
              <a:off x="6730809" y="2914895"/>
              <a:ext cx="789203" cy="2119543"/>
            </a:xfrm>
            <a:prstGeom prst="curvedConnector2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22" name="Elbow Connector 24"/>
            <p:cNvCxnSpPr>
              <a:stCxn id="10" idx="2"/>
              <a:endCxn id="14" idx="1"/>
            </p:cNvCxnSpPr>
            <p:nvPr/>
          </p:nvCxnSpPr>
          <p:spPr bwMode="auto">
            <a:xfrm rot="16200000" flipH="1">
              <a:off x="6389307" y="3256397"/>
              <a:ext cx="1298778" cy="1946115"/>
            </a:xfrm>
            <a:prstGeom prst="curvedConnector2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462772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Flashing Light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5105400"/>
            <a:ext cx="11520000" cy="1422600"/>
          </a:xfrm>
        </p:spPr>
        <p:txBody>
          <a:bodyPr/>
          <a:lstStyle/>
          <a:p>
            <a:r>
              <a:rPr lang="en-US"/>
              <a:t>What determines the delay between an input event (pressing a button) and the output changing (different LED flashing pattern)?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4244899"/>
            <a:ext cx="7205083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68691" y="4703253"/>
            <a:ext cx="7205083" cy="385999"/>
            <a:chOff x="1111884" y="2602558"/>
            <a:chExt cx="7205083" cy="385999"/>
          </a:xfrm>
        </p:grpSpPr>
        <p:sp>
          <p:nvSpPr>
            <p:cNvPr id="68" name="Line 5"/>
            <p:cNvSpPr>
              <a:spLocks noChangeShapeType="1"/>
            </p:cNvSpPr>
            <p:nvPr/>
          </p:nvSpPr>
          <p:spPr bwMode="auto">
            <a:xfrm>
              <a:off x="1111884" y="2602558"/>
              <a:ext cx="7205083" cy="0"/>
            </a:xfrm>
            <a:prstGeom prst="line">
              <a:avLst/>
            </a:prstGeom>
            <a:noFill/>
            <a:ln w="28575">
              <a:solidFill>
                <a:srgbClr val="1D315B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9" name="Text Box 7"/>
            <p:cNvSpPr txBox="1">
              <a:spLocks noChangeArrowheads="1"/>
            </p:cNvSpPr>
            <p:nvPr/>
          </p:nvSpPr>
          <p:spPr bwMode="auto">
            <a:xfrm>
              <a:off x="4101737" y="2619225"/>
              <a:ext cx="6955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Time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75548" y="4241982"/>
            <a:ext cx="1740632" cy="381000"/>
            <a:chOff x="380999" y="2057400"/>
            <a:chExt cx="1952958" cy="381000"/>
          </a:xfrm>
        </p:grpSpPr>
        <p:sp>
          <p:nvSpPr>
            <p:cNvPr id="65" name="Rectangle 31"/>
            <p:cNvSpPr>
              <a:spLocks noChangeArrowheads="1"/>
            </p:cNvSpPr>
            <p:nvPr/>
          </p:nvSpPr>
          <p:spPr bwMode="auto">
            <a:xfrm>
              <a:off x="380999" y="2057400"/>
              <a:ext cx="62547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66" name="Rectangle 31"/>
            <p:cNvSpPr>
              <a:spLocks noChangeArrowheads="1"/>
            </p:cNvSpPr>
            <p:nvPr/>
          </p:nvSpPr>
          <p:spPr bwMode="auto">
            <a:xfrm>
              <a:off x="1006077" y="2057400"/>
              <a:ext cx="60960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1614899" y="2057400"/>
              <a:ext cx="719058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</p:grp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572856" y="4271482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LED Output</a:t>
            </a:r>
          </a:p>
        </p:txBody>
      </p: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5118399" y="4241982"/>
            <a:ext cx="557473" cy="381000"/>
          </a:xfrm>
          <a:prstGeom prst="rect">
            <a:avLst/>
          </a:prstGeom>
          <a:solidFill>
            <a:srgbClr val="FF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R</a:t>
            </a:r>
          </a:p>
        </p:txBody>
      </p:sp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5675518" y="4241982"/>
            <a:ext cx="214939" cy="381000"/>
          </a:xfrm>
          <a:prstGeom prst="rect">
            <a:avLst/>
          </a:prstGeom>
          <a:solidFill>
            <a:srgbClr val="00B05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437439" y="4241982"/>
            <a:ext cx="1643076" cy="381000"/>
            <a:chOff x="380999" y="2057400"/>
            <a:chExt cx="1843501" cy="381000"/>
          </a:xfrm>
        </p:grpSpPr>
        <p:sp>
          <p:nvSpPr>
            <p:cNvPr id="62" name="Rectangle 31"/>
            <p:cNvSpPr>
              <a:spLocks noChangeArrowheads="1"/>
            </p:cNvSpPr>
            <p:nvPr/>
          </p:nvSpPr>
          <p:spPr bwMode="auto">
            <a:xfrm>
              <a:off x="380999" y="2057400"/>
              <a:ext cx="62547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63" name="Rectangle 31"/>
            <p:cNvSpPr>
              <a:spLocks noChangeArrowheads="1"/>
            </p:cNvSpPr>
            <p:nvPr/>
          </p:nvSpPr>
          <p:spPr bwMode="auto">
            <a:xfrm>
              <a:off x="1006077" y="2057400"/>
              <a:ext cx="60960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64" name="Rectangle 31"/>
            <p:cNvSpPr>
              <a:spLocks noChangeArrowheads="1"/>
            </p:cNvSpPr>
            <p:nvPr/>
          </p:nvSpPr>
          <p:spPr bwMode="auto">
            <a:xfrm>
              <a:off x="1614900" y="2057400"/>
              <a:ext cx="609600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</p:grpSp>
      <p:sp>
        <p:nvSpPr>
          <p:cNvPr id="22" name="Rectangle 31"/>
          <p:cNvSpPr>
            <a:spLocks noChangeArrowheads="1"/>
          </p:cNvSpPr>
          <p:nvPr/>
        </p:nvSpPr>
        <p:spPr bwMode="auto">
          <a:xfrm>
            <a:off x="5890458" y="4241982"/>
            <a:ext cx="2543024" cy="381000"/>
          </a:xfrm>
          <a:prstGeom prst="rect">
            <a:avLst/>
          </a:prstGeom>
          <a:solidFill>
            <a:srgbClr val="00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 w="12700">
                <a:solidFill>
                  <a:srgbClr val="FF9933"/>
                </a:solidFill>
              </a:ln>
              <a:solidFill>
                <a:srgbClr val="FF9933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" name="Rectangle 31"/>
          <p:cNvSpPr>
            <a:spLocks noChangeArrowheads="1"/>
          </p:cNvSpPr>
          <p:nvPr/>
        </p:nvSpPr>
        <p:spPr bwMode="auto">
          <a:xfrm>
            <a:off x="5892468" y="42419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6174692" y="42419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5" name="Rectangle 31"/>
          <p:cNvSpPr>
            <a:spLocks noChangeArrowheads="1"/>
          </p:cNvSpPr>
          <p:nvPr/>
        </p:nvSpPr>
        <p:spPr bwMode="auto">
          <a:xfrm>
            <a:off x="6471410" y="42419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" name="Rectangle 31"/>
          <p:cNvSpPr>
            <a:spLocks noChangeArrowheads="1"/>
          </p:cNvSpPr>
          <p:nvPr/>
        </p:nvSpPr>
        <p:spPr bwMode="auto">
          <a:xfrm>
            <a:off x="6770805" y="42419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7" name="Rectangle 31"/>
          <p:cNvSpPr>
            <a:spLocks noChangeArrowheads="1"/>
          </p:cNvSpPr>
          <p:nvPr/>
        </p:nvSpPr>
        <p:spPr bwMode="auto">
          <a:xfrm>
            <a:off x="7053029" y="42419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8" name="Rectangle 31"/>
          <p:cNvSpPr>
            <a:spLocks noChangeArrowheads="1"/>
          </p:cNvSpPr>
          <p:nvPr/>
        </p:nvSpPr>
        <p:spPr bwMode="auto">
          <a:xfrm>
            <a:off x="7349747" y="42419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7" name="Rectangle 31"/>
          <p:cNvSpPr>
            <a:spLocks noChangeArrowheads="1"/>
          </p:cNvSpPr>
          <p:nvPr/>
        </p:nvSpPr>
        <p:spPr bwMode="auto">
          <a:xfrm>
            <a:off x="7633309" y="42419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8" name="Rectangle 31"/>
          <p:cNvSpPr>
            <a:spLocks noChangeArrowheads="1"/>
          </p:cNvSpPr>
          <p:nvPr/>
        </p:nvSpPr>
        <p:spPr bwMode="auto">
          <a:xfrm>
            <a:off x="7915533" y="42419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9" name="Rectangle 31"/>
          <p:cNvSpPr>
            <a:spLocks noChangeArrowheads="1"/>
          </p:cNvSpPr>
          <p:nvPr/>
        </p:nvSpPr>
        <p:spPr bwMode="auto">
          <a:xfrm>
            <a:off x="8212251" y="4241982"/>
            <a:ext cx="134208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/>
        </p:nvSpPr>
        <p:spPr bwMode="auto">
          <a:xfrm>
            <a:off x="10086719" y="4241982"/>
            <a:ext cx="387055" cy="381000"/>
          </a:xfrm>
          <a:prstGeom prst="rect">
            <a:avLst/>
          </a:prstGeom>
          <a:solidFill>
            <a:srgbClr val="FF00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R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2866800" y="1362715"/>
            <a:ext cx="6266864" cy="1705517"/>
            <a:chOff x="2709716" y="1236706"/>
            <a:chExt cx="6266864" cy="1705517"/>
          </a:xfrm>
        </p:grpSpPr>
        <p:grpSp>
          <p:nvGrpSpPr>
            <p:cNvPr id="92" name="Group 91"/>
            <p:cNvGrpSpPr/>
            <p:nvPr/>
          </p:nvGrpSpPr>
          <p:grpSpPr>
            <a:xfrm>
              <a:off x="3865862" y="1236706"/>
              <a:ext cx="5110718" cy="1705517"/>
              <a:chOff x="914400" y="1457461"/>
              <a:chExt cx="5110718" cy="1705517"/>
            </a:xfrm>
          </p:grpSpPr>
          <p:pic>
            <p:nvPicPr>
              <p:cNvPr id="70" name="Content Placeholder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14400" y="1457461"/>
                <a:ext cx="1045276" cy="802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Content Placeholder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14400" y="2360727"/>
                <a:ext cx="1045276" cy="802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2895600" y="1760137"/>
                <a:ext cx="1777817" cy="922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prst="angle"/>
              </a:sp3d>
            </p:spPr>
            <p:txBody>
              <a:bodyPr vert="horz" wrap="square" lIns="0" tIns="0" rIns="0" bIns="0" rtlCol="0" anchor="t">
                <a:normAutofit/>
              </a:bodyPr>
              <a:lstStyle/>
              <a:p>
                <a:pPr algn="ctr"/>
                <a:r>
                  <a:rPr lang="en-US">
                    <a:latin typeface="+mj-lt"/>
                  </a:rPr>
                  <a:t>Embedded System</a:t>
                </a:r>
                <a:endParaRPr lang="en-US" dirty="0">
                  <a:latin typeface="+mj-lt"/>
                </a:endParaRPr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 rot="5400000">
                <a:off x="5392806" y="1980101"/>
                <a:ext cx="765155" cy="499468"/>
                <a:chOff x="5717305" y="6092837"/>
                <a:chExt cx="765155" cy="499468"/>
              </a:xfrm>
            </p:grpSpPr>
            <p:sp>
              <p:nvSpPr>
                <p:cNvPr id="73" name="Rectangle 72"/>
                <p:cNvSpPr/>
                <p:nvPr/>
              </p:nvSpPr>
              <p:spPr bwMode="auto">
                <a:xfrm>
                  <a:off x="5717305" y="6092837"/>
                  <a:ext cx="232617" cy="499468"/>
                </a:xfrm>
                <a:prstGeom prst="rect">
                  <a:avLst/>
                </a:prstGeom>
                <a:solidFill>
                  <a:srgbClr val="8A002D">
                    <a:lumMod val="40000"/>
                    <a:lumOff val="60000"/>
                  </a:srgbClr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72000" rIns="72000" bIns="72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99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 bwMode="auto">
                <a:xfrm>
                  <a:off x="5983574" y="6092837"/>
                  <a:ext cx="232617" cy="499468"/>
                </a:xfrm>
                <a:prstGeom prst="rect">
                  <a:avLst/>
                </a:prstGeom>
                <a:solidFill>
                  <a:srgbClr val="92D050"/>
                </a:solidFill>
                <a:ln w="3810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72000" rIns="72000" bIns="72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99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 bwMode="auto">
                <a:xfrm>
                  <a:off x="6249843" y="6092837"/>
                  <a:ext cx="232617" cy="499468"/>
                </a:xfrm>
                <a:prstGeom prst="rect">
                  <a:avLst/>
                </a:prstGeom>
                <a:solidFill>
                  <a:srgbClr val="17284C">
                    <a:lumMod val="25000"/>
                    <a:lumOff val="75000"/>
                  </a:srgbClr>
                </a:solidFill>
                <a:ln w="38100" cap="flat" cmpd="sng" algn="ctr">
                  <a:solidFill>
                    <a:srgbClr val="17284C">
                      <a:lumMod val="75000"/>
                      <a:lumOff val="2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72000" rIns="72000" bIns="72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99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78" name="Straight Arrow Connector 77"/>
              <p:cNvCxnSpPr>
                <a:stCxn id="71" idx="3"/>
              </p:cNvCxnSpPr>
              <p:nvPr/>
            </p:nvCxnSpPr>
            <p:spPr>
              <a:xfrm flipV="1">
                <a:off x="1959676" y="2210265"/>
                <a:ext cx="935924" cy="5515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70" idx="3"/>
              </p:cNvCxnSpPr>
              <p:nvPr/>
            </p:nvCxnSpPr>
            <p:spPr>
              <a:xfrm>
                <a:off x="1959676" y="1858587"/>
                <a:ext cx="935924" cy="3496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endCxn id="73" idx="2"/>
              </p:cNvCxnSpPr>
              <p:nvPr/>
            </p:nvCxnSpPr>
            <p:spPr>
              <a:xfrm flipV="1">
                <a:off x="4673417" y="1963567"/>
                <a:ext cx="852233" cy="2384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2" idx="3"/>
                <a:endCxn id="74" idx="2"/>
              </p:cNvCxnSpPr>
              <p:nvPr/>
            </p:nvCxnSpPr>
            <p:spPr>
              <a:xfrm>
                <a:off x="4673417" y="2221138"/>
                <a:ext cx="852233" cy="8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72" idx="3"/>
                <a:endCxn id="75" idx="2"/>
              </p:cNvCxnSpPr>
              <p:nvPr/>
            </p:nvCxnSpPr>
            <p:spPr>
              <a:xfrm>
                <a:off x="4673417" y="2221138"/>
                <a:ext cx="852233" cy="274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 Box 7"/>
            <p:cNvSpPr txBox="1">
              <a:spLocks noChangeArrowheads="1"/>
            </p:cNvSpPr>
            <p:nvPr/>
          </p:nvSpPr>
          <p:spPr bwMode="auto">
            <a:xfrm>
              <a:off x="2709716" y="1460811"/>
              <a:ext cx="11977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Slow/Fast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4" name="Text Box 7"/>
            <p:cNvSpPr txBox="1">
              <a:spLocks noChangeArrowheads="1"/>
            </p:cNvSpPr>
            <p:nvPr/>
          </p:nvSpPr>
          <p:spPr bwMode="auto">
            <a:xfrm>
              <a:off x="2745041" y="2296754"/>
              <a:ext cx="11208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RGB/BW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95" name="Text Box 7"/>
          <p:cNvSpPr txBox="1">
            <a:spLocks noChangeArrowheads="1"/>
          </p:cNvSpPr>
          <p:nvPr/>
        </p:nvSpPr>
        <p:spPr bwMode="auto">
          <a:xfrm>
            <a:off x="1669036" y="3437564"/>
            <a:ext cx="11977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Slow/Fast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6" name="Text Box 7"/>
          <p:cNvSpPr txBox="1">
            <a:spLocks noChangeArrowheads="1"/>
          </p:cNvSpPr>
          <p:nvPr/>
        </p:nvSpPr>
        <p:spPr bwMode="auto">
          <a:xfrm>
            <a:off x="1696606" y="3806896"/>
            <a:ext cx="11208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RGB/BW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7" name="Text Box 7"/>
          <p:cNvSpPr txBox="1">
            <a:spLocks noChangeArrowheads="1"/>
          </p:cNvSpPr>
          <p:nvPr/>
        </p:nvSpPr>
        <p:spPr bwMode="auto">
          <a:xfrm>
            <a:off x="5890457" y="3783087"/>
            <a:ext cx="2543025" cy="36933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rPr>
              <a:t>Pressed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0202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Ideal Schedule – Event-Driven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12197" y="1679978"/>
            <a:ext cx="8908828" cy="2676845"/>
            <a:chOff x="127897" y="1693680"/>
            <a:chExt cx="8908828" cy="2676845"/>
          </a:xfrm>
        </p:grpSpPr>
        <p:sp>
          <p:nvSpPr>
            <p:cNvPr id="6" name="Rectangle 5"/>
            <p:cNvSpPr/>
            <p:nvPr/>
          </p:nvSpPr>
          <p:spPr bwMode="auto">
            <a:xfrm>
              <a:off x="1823732" y="3065289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831642" y="1696457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831642" y="2142422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831642" y="2602948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831641" y="3526172"/>
              <a:ext cx="7205083" cy="375166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eaLnBrk="0" fontAlgn="ctr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9933"/>
                </a:buClr>
                <a:buSzPct val="12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823732" y="3984526"/>
              <a:ext cx="7205083" cy="385999"/>
              <a:chOff x="1111884" y="2602558"/>
              <a:chExt cx="7205083" cy="385999"/>
            </a:xfrm>
          </p:grpSpPr>
          <p:sp>
            <p:nvSpPr>
              <p:cNvPr id="68" name="Line 5"/>
              <p:cNvSpPr>
                <a:spLocks noChangeShapeType="1"/>
              </p:cNvSpPr>
              <p:nvPr/>
            </p:nvSpPr>
            <p:spPr bwMode="auto">
              <a:xfrm>
                <a:off x="1111884" y="2602558"/>
                <a:ext cx="7205083" cy="0"/>
              </a:xfrm>
              <a:prstGeom prst="line">
                <a:avLst/>
              </a:prstGeom>
              <a:noFill/>
              <a:ln w="28575">
                <a:solidFill>
                  <a:srgbClr val="1D315B"/>
                </a:solidFill>
                <a:round/>
                <a:headEnd/>
                <a:tailEnd type="triangle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9" name="Text Box 7"/>
              <p:cNvSpPr txBox="1">
                <a:spLocks noChangeArrowheads="1"/>
              </p:cNvSpPr>
              <p:nvPr/>
            </p:nvSpPr>
            <p:spPr bwMode="auto">
              <a:xfrm>
                <a:off x="4101737" y="2619225"/>
                <a:ext cx="69557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1D315B"/>
                    </a:solidFill>
                    <a:effectLst/>
                    <a:uLnTx/>
                    <a:uFillTx/>
                    <a:latin typeface="Arial" charset="0"/>
                  </a:rPr>
                  <a:t>Time</a:t>
                </a:r>
              </a:p>
            </p:txBody>
          </p:sp>
        </p:grpSp>
        <p:sp>
          <p:nvSpPr>
            <p:cNvPr id="12" name="Rectangle 31"/>
            <p:cNvSpPr>
              <a:spLocks noChangeArrowheads="1"/>
            </p:cNvSpPr>
            <p:nvPr/>
          </p:nvSpPr>
          <p:spPr bwMode="auto">
            <a:xfrm>
              <a:off x="4405915" y="1700378"/>
              <a:ext cx="2543499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Switch 1 pressed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930589" y="3523255"/>
              <a:ext cx="1740632" cy="381000"/>
              <a:chOff x="380999" y="2057400"/>
              <a:chExt cx="1952958" cy="381000"/>
            </a:xfrm>
          </p:grpSpPr>
          <p:sp>
            <p:nvSpPr>
              <p:cNvPr id="65" name="Rectangle 31"/>
              <p:cNvSpPr>
                <a:spLocks noChangeArrowheads="1"/>
              </p:cNvSpPr>
              <p:nvPr/>
            </p:nvSpPr>
            <p:spPr bwMode="auto">
              <a:xfrm>
                <a:off x="380999" y="2057400"/>
                <a:ext cx="625475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>
                <a:off x="1006077" y="2057400"/>
                <a:ext cx="609600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67" name="Rectangle 31"/>
              <p:cNvSpPr>
                <a:spLocks noChangeArrowheads="1"/>
              </p:cNvSpPr>
              <p:nvPr/>
            </p:nvSpPr>
            <p:spPr bwMode="auto">
              <a:xfrm>
                <a:off x="1614899" y="2057400"/>
                <a:ext cx="719058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</p:grp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127897" y="3063474"/>
              <a:ext cx="1292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Task_RGB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127897" y="1693680"/>
              <a:ext cx="15568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Switch Inputs</a:t>
              </a: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27897" y="2605865"/>
              <a:ext cx="13561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Task_Flash</a:t>
              </a:r>
              <a:endPara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127897" y="3552755"/>
              <a:ext cx="13901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LED Output</a:t>
              </a:r>
            </a:p>
          </p:txBody>
        </p:sp>
        <p:sp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3673440" y="3523255"/>
              <a:ext cx="557473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19" name="Rectangle 31"/>
            <p:cNvSpPr>
              <a:spLocks noChangeArrowheads="1"/>
            </p:cNvSpPr>
            <p:nvPr/>
          </p:nvSpPr>
          <p:spPr bwMode="auto">
            <a:xfrm>
              <a:off x="4230559" y="3523255"/>
              <a:ext cx="214939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992480" y="3523255"/>
              <a:ext cx="1643076" cy="381000"/>
              <a:chOff x="380999" y="2057400"/>
              <a:chExt cx="1843501" cy="381000"/>
            </a:xfrm>
          </p:grpSpPr>
          <p:sp>
            <p:nvSpPr>
              <p:cNvPr id="62" name="Rectangle 31"/>
              <p:cNvSpPr>
                <a:spLocks noChangeArrowheads="1"/>
              </p:cNvSpPr>
              <p:nvPr/>
            </p:nvSpPr>
            <p:spPr bwMode="auto">
              <a:xfrm>
                <a:off x="380999" y="2057400"/>
                <a:ext cx="625475" cy="3810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R</a:t>
                </a:r>
              </a:p>
            </p:txBody>
          </p:sp>
          <p:sp>
            <p:nvSpPr>
              <p:cNvPr id="63" name="Rectangle 31"/>
              <p:cNvSpPr>
                <a:spLocks noChangeArrowheads="1"/>
              </p:cNvSpPr>
              <p:nvPr/>
            </p:nvSpPr>
            <p:spPr bwMode="auto">
              <a:xfrm>
                <a:off x="1006077" y="2057400"/>
                <a:ext cx="609600" cy="381000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G</a:t>
                </a:r>
              </a:p>
            </p:txBody>
          </p:sp>
          <p:sp>
            <p:nvSpPr>
              <p:cNvPr id="64" name="Rectangle 31"/>
              <p:cNvSpPr>
                <a:spLocks noChangeArrowheads="1"/>
              </p:cNvSpPr>
              <p:nvPr/>
            </p:nvSpPr>
            <p:spPr bwMode="auto">
              <a:xfrm>
                <a:off x="1614900" y="2057400"/>
                <a:ext cx="609600" cy="381000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1D315B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</a:p>
            </p:txBody>
          </p:sp>
        </p:grpSp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127897" y="2051157"/>
              <a:ext cx="246885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Task_Read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_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</a:b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Switches</a:t>
              </a:r>
            </a:p>
          </p:txBody>
        </p:sp>
        <p:sp>
          <p:nvSpPr>
            <p:cNvPr id="22" name="Rectangle 31"/>
            <p:cNvSpPr>
              <a:spLocks noChangeArrowheads="1"/>
            </p:cNvSpPr>
            <p:nvPr/>
          </p:nvSpPr>
          <p:spPr bwMode="auto">
            <a:xfrm>
              <a:off x="4445499" y="3523255"/>
              <a:ext cx="2543024" cy="381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 w="12700">
                  <a:solidFill>
                    <a:srgbClr val="FF9933"/>
                  </a:solidFill>
                </a:ln>
                <a:solidFill>
                  <a:srgbClr val="FF9933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4447509" y="352325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4" name="Rectangle 31"/>
            <p:cNvSpPr>
              <a:spLocks noChangeArrowheads="1"/>
            </p:cNvSpPr>
            <p:nvPr/>
          </p:nvSpPr>
          <p:spPr bwMode="auto">
            <a:xfrm>
              <a:off x="4729733" y="352325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5026451" y="352325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6" name="Rectangle 31"/>
            <p:cNvSpPr>
              <a:spLocks noChangeArrowheads="1"/>
            </p:cNvSpPr>
            <p:nvPr/>
          </p:nvSpPr>
          <p:spPr bwMode="auto">
            <a:xfrm>
              <a:off x="5325846" y="352325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5608070" y="352325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5904788" y="352325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6961091" y="213946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4408744" y="2132667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1916873" y="3063983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473992" y="3063983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3016623" y="3063983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657505" y="3063983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4214624" y="3063983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4436176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6188350" y="352325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8" name="Rectangle 31"/>
            <p:cNvSpPr>
              <a:spLocks noChangeArrowheads="1"/>
            </p:cNvSpPr>
            <p:nvPr/>
          </p:nvSpPr>
          <p:spPr bwMode="auto">
            <a:xfrm>
              <a:off x="6470574" y="352325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6767292" y="3523255"/>
              <a:ext cx="134208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0" name="Rectangle 31"/>
            <p:cNvSpPr>
              <a:spLocks noChangeArrowheads="1"/>
            </p:cNvSpPr>
            <p:nvPr/>
          </p:nvSpPr>
          <p:spPr bwMode="auto">
            <a:xfrm>
              <a:off x="4581509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4726842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4872175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3" name="Rectangle 31"/>
            <p:cNvSpPr>
              <a:spLocks noChangeArrowheads="1"/>
            </p:cNvSpPr>
            <p:nvPr/>
          </p:nvSpPr>
          <p:spPr bwMode="auto">
            <a:xfrm>
              <a:off x="5017508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4" name="Rectangle 31"/>
            <p:cNvSpPr>
              <a:spLocks noChangeArrowheads="1"/>
            </p:cNvSpPr>
            <p:nvPr/>
          </p:nvSpPr>
          <p:spPr bwMode="auto">
            <a:xfrm>
              <a:off x="5162841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5308174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6" name="Rectangle 31"/>
            <p:cNvSpPr>
              <a:spLocks noChangeArrowheads="1"/>
            </p:cNvSpPr>
            <p:nvPr/>
          </p:nvSpPr>
          <p:spPr bwMode="auto">
            <a:xfrm>
              <a:off x="5453507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7" name="Rectangle 31"/>
            <p:cNvSpPr>
              <a:spLocks noChangeArrowheads="1"/>
            </p:cNvSpPr>
            <p:nvPr/>
          </p:nvSpPr>
          <p:spPr bwMode="auto">
            <a:xfrm>
              <a:off x="5598840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8" name="Rectangle 31"/>
            <p:cNvSpPr>
              <a:spLocks noChangeArrowheads="1"/>
            </p:cNvSpPr>
            <p:nvPr/>
          </p:nvSpPr>
          <p:spPr bwMode="auto">
            <a:xfrm>
              <a:off x="5744173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9" name="Rectangle 31"/>
            <p:cNvSpPr>
              <a:spLocks noChangeArrowheads="1"/>
            </p:cNvSpPr>
            <p:nvPr/>
          </p:nvSpPr>
          <p:spPr bwMode="auto">
            <a:xfrm>
              <a:off x="5889506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" name="Rectangle 31"/>
            <p:cNvSpPr>
              <a:spLocks noChangeArrowheads="1"/>
            </p:cNvSpPr>
            <p:nvPr/>
          </p:nvSpPr>
          <p:spPr bwMode="auto">
            <a:xfrm>
              <a:off x="6034839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1" name="Rectangle 31"/>
            <p:cNvSpPr>
              <a:spLocks noChangeArrowheads="1"/>
            </p:cNvSpPr>
            <p:nvPr/>
          </p:nvSpPr>
          <p:spPr bwMode="auto">
            <a:xfrm>
              <a:off x="6180172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2" name="Rectangle 31"/>
            <p:cNvSpPr>
              <a:spLocks noChangeArrowheads="1"/>
            </p:cNvSpPr>
            <p:nvPr/>
          </p:nvSpPr>
          <p:spPr bwMode="auto">
            <a:xfrm>
              <a:off x="6325505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3" name="Rectangle 31"/>
            <p:cNvSpPr>
              <a:spLocks noChangeArrowheads="1"/>
            </p:cNvSpPr>
            <p:nvPr/>
          </p:nvSpPr>
          <p:spPr bwMode="auto">
            <a:xfrm>
              <a:off x="6470838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" name="Rectangle 31"/>
            <p:cNvSpPr>
              <a:spLocks noChangeArrowheads="1"/>
            </p:cNvSpPr>
            <p:nvPr/>
          </p:nvSpPr>
          <p:spPr bwMode="auto">
            <a:xfrm>
              <a:off x="6616171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5" name="Rectangle 31"/>
            <p:cNvSpPr>
              <a:spLocks noChangeArrowheads="1"/>
            </p:cNvSpPr>
            <p:nvPr/>
          </p:nvSpPr>
          <p:spPr bwMode="auto">
            <a:xfrm>
              <a:off x="6761504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6" name="Rectangle 31"/>
            <p:cNvSpPr>
              <a:spLocks noChangeArrowheads="1"/>
            </p:cNvSpPr>
            <p:nvPr/>
          </p:nvSpPr>
          <p:spPr bwMode="auto">
            <a:xfrm>
              <a:off x="6906834" y="2601642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" name="Rectangle 31"/>
            <p:cNvSpPr>
              <a:spLocks noChangeArrowheads="1"/>
            </p:cNvSpPr>
            <p:nvPr/>
          </p:nvSpPr>
          <p:spPr bwMode="auto">
            <a:xfrm>
              <a:off x="6988523" y="3063983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" name="Rectangle 31"/>
            <p:cNvSpPr>
              <a:spLocks noChangeArrowheads="1"/>
            </p:cNvSpPr>
            <p:nvPr/>
          </p:nvSpPr>
          <p:spPr bwMode="auto">
            <a:xfrm>
              <a:off x="7531926" y="3063983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9" name="Rectangle 31"/>
            <p:cNvSpPr>
              <a:spLocks noChangeArrowheads="1"/>
            </p:cNvSpPr>
            <p:nvPr/>
          </p:nvSpPr>
          <p:spPr bwMode="auto">
            <a:xfrm>
              <a:off x="8078516" y="3063983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0" name="Rectangle 31"/>
            <p:cNvSpPr>
              <a:spLocks noChangeArrowheads="1"/>
            </p:cNvSpPr>
            <p:nvPr/>
          </p:nvSpPr>
          <p:spPr bwMode="auto">
            <a:xfrm>
              <a:off x="8621840" y="3048623"/>
              <a:ext cx="27432" cy="3777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1" name="Rectangle 31"/>
            <p:cNvSpPr>
              <a:spLocks noChangeArrowheads="1"/>
            </p:cNvSpPr>
            <p:nvPr/>
          </p:nvSpPr>
          <p:spPr bwMode="auto">
            <a:xfrm>
              <a:off x="8641760" y="3523255"/>
              <a:ext cx="38705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767752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V1 Flasher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2973685" y="2645163"/>
            <a:ext cx="14346774" cy="5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804287"/>
              </p:ext>
            </p:extLst>
          </p:nvPr>
        </p:nvGraphicFramePr>
        <p:xfrm>
          <a:off x="3450390" y="1019503"/>
          <a:ext cx="8374592" cy="564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Document" r:id="rId3" imgW="5940848" imgH="4019755" progId="Word.OpenDocumentText.12">
                  <p:embed/>
                </p:oleObj>
              </mc:Choice>
              <mc:Fallback>
                <p:oleObj name="Document" r:id="rId3" imgW="5940848" imgH="4019755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390" y="1019503"/>
                        <a:ext cx="8374592" cy="5641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27622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Examining the Problem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4000" y="3869634"/>
            <a:ext cx="10575548" cy="2658365"/>
          </a:xfrm>
        </p:spPr>
        <p:txBody>
          <a:bodyPr/>
          <a:lstStyle/>
          <a:p>
            <a:r>
              <a:rPr lang="en-US" dirty="0"/>
              <a:t>Consider LED scanning program</a:t>
            </a:r>
          </a:p>
          <a:p>
            <a:r>
              <a:rPr lang="en-US" dirty="0"/>
              <a:t>Problems: </a:t>
            </a:r>
          </a:p>
          <a:p>
            <a:pPr lvl="1"/>
            <a:r>
              <a:rPr lang="en-US" dirty="0"/>
              <a:t>Have to hold down switch until program polls (reads) it, can be a long delay</a:t>
            </a:r>
          </a:p>
          <a:p>
            <a:pPr lvl="1"/>
            <a:r>
              <a:rPr lang="en-US" dirty="0"/>
              <a:t>Some switch presses are ignored</a:t>
            </a:r>
          </a:p>
          <a:p>
            <a:r>
              <a:rPr lang="en-US" dirty="0"/>
              <a:t>Program reads buttons once per LED scan cycle</a:t>
            </a:r>
          </a:p>
          <a:p>
            <a:r>
              <a:rPr lang="en-US" dirty="0"/>
              <a:t>LED scan cycle takes a long time to complete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V1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511441" y="1766079"/>
            <a:ext cx="7009527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3511440" y="2686168"/>
            <a:ext cx="7009527" cy="37516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01688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FF9933"/>
              </a:buClr>
              <a:buSzPct val="125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D315B"/>
              </a:solidFill>
              <a:effectLst/>
              <a:uLnTx/>
              <a:uFillTx/>
              <a:latin typeface="Arial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3495951" y="3147657"/>
            <a:ext cx="7017107" cy="385999"/>
            <a:chOff x="1111884" y="2602558"/>
            <a:chExt cx="7205083" cy="385999"/>
          </a:xfrm>
        </p:grpSpPr>
        <p:sp>
          <p:nvSpPr>
            <p:cNvPr id="90" name="Line 5"/>
            <p:cNvSpPr>
              <a:spLocks noChangeShapeType="1"/>
            </p:cNvSpPr>
            <p:nvPr/>
          </p:nvSpPr>
          <p:spPr bwMode="auto">
            <a:xfrm>
              <a:off x="1111884" y="2602558"/>
              <a:ext cx="7205083" cy="0"/>
            </a:xfrm>
            <a:prstGeom prst="line">
              <a:avLst/>
            </a:prstGeom>
            <a:noFill/>
            <a:ln w="28575">
              <a:solidFill>
                <a:srgbClr val="1D315B"/>
              </a:solidFill>
              <a:round/>
              <a:headEnd/>
              <a:tailEnd type="triangle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D315B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1" name="Text Box 7"/>
            <p:cNvSpPr txBox="1">
              <a:spLocks noChangeArrowheads="1"/>
            </p:cNvSpPr>
            <p:nvPr/>
          </p:nvSpPr>
          <p:spPr bwMode="auto">
            <a:xfrm>
              <a:off x="4101737" y="2619225"/>
              <a:ext cx="6955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Time</a:t>
              </a:r>
            </a:p>
          </p:txBody>
        </p:sp>
      </p:grpSp>
      <p:sp>
        <p:nvSpPr>
          <p:cNvPr id="92" name="Rectangle 31"/>
          <p:cNvSpPr>
            <a:spLocks noChangeArrowheads="1"/>
          </p:cNvSpPr>
          <p:nvPr/>
        </p:nvSpPr>
        <p:spPr bwMode="auto">
          <a:xfrm>
            <a:off x="5890158" y="1775878"/>
            <a:ext cx="2543499" cy="381000"/>
          </a:xfrm>
          <a:prstGeom prst="rect">
            <a:avLst/>
          </a:prstGeom>
          <a:solidFill>
            <a:srgbClr val="FFCC00"/>
          </a:solidFill>
          <a:ln w="9525">
            <a:solidFill>
              <a:srgbClr val="1D315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Switch 1 pressed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6813049" y="2683251"/>
            <a:ext cx="1735464" cy="381000"/>
            <a:chOff x="2232815" y="2057400"/>
            <a:chExt cx="1639879" cy="381000"/>
          </a:xfrm>
        </p:grpSpPr>
        <p:sp>
          <p:nvSpPr>
            <p:cNvPr id="94" name="Rectangle 31"/>
            <p:cNvSpPr>
              <a:spLocks noChangeArrowheads="1"/>
            </p:cNvSpPr>
            <p:nvPr/>
          </p:nvSpPr>
          <p:spPr bwMode="auto">
            <a:xfrm>
              <a:off x="2232815" y="2057400"/>
              <a:ext cx="1639879" cy="381000"/>
            </a:xfrm>
            <a:prstGeom prst="rect">
              <a:avLst/>
            </a:prstGeom>
            <a:pattFill prst="dkVert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 w="12700">
                  <a:solidFill>
                    <a:srgbClr val="FF9933"/>
                  </a:solidFill>
                </a:ln>
                <a:solidFill>
                  <a:srgbClr val="FF9933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5" name="Rectangle 31"/>
            <p:cNvSpPr>
              <a:spLocks noChangeArrowheads="1"/>
            </p:cNvSpPr>
            <p:nvPr/>
          </p:nvSpPr>
          <p:spPr bwMode="auto">
            <a:xfrm>
              <a:off x="2293024" y="2133600"/>
              <a:ext cx="1506781" cy="2286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 w="12700">
                    <a:noFill/>
                  </a:ln>
                  <a:solidFill>
                    <a:srgbClr val="1D315B"/>
                  </a:solidFill>
                  <a:effectLst/>
                  <a:uLnTx/>
                  <a:uFillTx/>
                  <a:latin typeface="Arial" charset="0"/>
                </a:rPr>
                <a:t>Flashing White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511441" y="2683251"/>
            <a:ext cx="1643076" cy="381000"/>
            <a:chOff x="380999" y="2057400"/>
            <a:chExt cx="1843501" cy="381000"/>
          </a:xfrm>
        </p:grpSpPr>
        <p:sp>
          <p:nvSpPr>
            <p:cNvPr id="97" name="Rectangle 31"/>
            <p:cNvSpPr>
              <a:spLocks noChangeArrowheads="1"/>
            </p:cNvSpPr>
            <p:nvPr/>
          </p:nvSpPr>
          <p:spPr bwMode="auto">
            <a:xfrm>
              <a:off x="380999" y="2057400"/>
              <a:ext cx="62547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98" name="Rectangle 31"/>
            <p:cNvSpPr>
              <a:spLocks noChangeArrowheads="1"/>
            </p:cNvSpPr>
            <p:nvPr/>
          </p:nvSpPr>
          <p:spPr bwMode="auto">
            <a:xfrm>
              <a:off x="1006077" y="2057400"/>
              <a:ext cx="60960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99" name="Rectangle 31"/>
            <p:cNvSpPr>
              <a:spLocks noChangeArrowheads="1"/>
            </p:cNvSpPr>
            <p:nvPr/>
          </p:nvSpPr>
          <p:spPr bwMode="auto">
            <a:xfrm>
              <a:off x="1614900" y="2057400"/>
              <a:ext cx="609600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</p:grpSp>
      <p:sp>
        <p:nvSpPr>
          <p:cNvPr id="100" name="Text Box 7"/>
          <p:cNvSpPr txBox="1">
            <a:spLocks noChangeArrowheads="1"/>
          </p:cNvSpPr>
          <p:nvPr/>
        </p:nvSpPr>
        <p:spPr bwMode="auto">
          <a:xfrm>
            <a:off x="1612140" y="1769180"/>
            <a:ext cx="1556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1D315B"/>
                </a:solidFill>
                <a:latin typeface="Arial" charset="0"/>
              </a:rPr>
              <a:t>Switch Inputs</a:t>
            </a:r>
          </a:p>
        </p:txBody>
      </p:sp>
      <p:cxnSp>
        <p:nvCxnSpPr>
          <p:cNvPr id="101" name="Straight Connector 100"/>
          <p:cNvCxnSpPr/>
          <p:nvPr/>
        </p:nvCxnSpPr>
        <p:spPr bwMode="auto">
          <a:xfrm>
            <a:off x="5885176" y="1945524"/>
            <a:ext cx="0" cy="588480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2" name="Text Box 7"/>
          <p:cNvSpPr txBox="1">
            <a:spLocks noChangeArrowheads="1"/>
          </p:cNvSpPr>
          <p:nvPr/>
        </p:nvSpPr>
        <p:spPr bwMode="auto">
          <a:xfrm>
            <a:off x="1612140" y="2715886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1D315B"/>
                </a:solidFill>
                <a:latin typeface="Arial" charset="0"/>
              </a:rPr>
              <a:t>LED Output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5157683" y="2683262"/>
            <a:ext cx="1643076" cy="381000"/>
            <a:chOff x="380999" y="2057400"/>
            <a:chExt cx="1843501" cy="381000"/>
          </a:xfrm>
        </p:grpSpPr>
        <p:sp>
          <p:nvSpPr>
            <p:cNvPr id="104" name="Rectangle 31"/>
            <p:cNvSpPr>
              <a:spLocks noChangeArrowheads="1"/>
            </p:cNvSpPr>
            <p:nvPr/>
          </p:nvSpPr>
          <p:spPr bwMode="auto">
            <a:xfrm>
              <a:off x="380999" y="2057400"/>
              <a:ext cx="62547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105" name="Rectangle 31"/>
            <p:cNvSpPr>
              <a:spLocks noChangeArrowheads="1"/>
            </p:cNvSpPr>
            <p:nvPr/>
          </p:nvSpPr>
          <p:spPr bwMode="auto">
            <a:xfrm>
              <a:off x="1006077" y="2057400"/>
              <a:ext cx="60960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106" name="Rectangle 31"/>
            <p:cNvSpPr>
              <a:spLocks noChangeArrowheads="1"/>
            </p:cNvSpPr>
            <p:nvPr/>
          </p:nvSpPr>
          <p:spPr bwMode="auto">
            <a:xfrm>
              <a:off x="1614900" y="2057400"/>
              <a:ext cx="609600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8560803" y="2683251"/>
            <a:ext cx="1643076" cy="381000"/>
            <a:chOff x="380999" y="2057400"/>
            <a:chExt cx="1843501" cy="381000"/>
          </a:xfrm>
        </p:grpSpPr>
        <p:sp>
          <p:nvSpPr>
            <p:cNvPr id="108" name="Rectangle 31"/>
            <p:cNvSpPr>
              <a:spLocks noChangeArrowheads="1"/>
            </p:cNvSpPr>
            <p:nvPr/>
          </p:nvSpPr>
          <p:spPr bwMode="auto">
            <a:xfrm>
              <a:off x="380999" y="2057400"/>
              <a:ext cx="625475" cy="3810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R</a:t>
              </a:r>
            </a:p>
          </p:txBody>
        </p:sp>
        <p:sp>
          <p:nvSpPr>
            <p:cNvPr id="109" name="Rectangle 31"/>
            <p:cNvSpPr>
              <a:spLocks noChangeArrowheads="1"/>
            </p:cNvSpPr>
            <p:nvPr/>
          </p:nvSpPr>
          <p:spPr bwMode="auto">
            <a:xfrm>
              <a:off x="1006077" y="2057400"/>
              <a:ext cx="609600" cy="3810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G</a:t>
              </a:r>
            </a:p>
          </p:txBody>
        </p:sp>
        <p:sp>
          <p:nvSpPr>
            <p:cNvPr id="110" name="Rectangle 31"/>
            <p:cNvSpPr>
              <a:spLocks noChangeArrowheads="1"/>
            </p:cNvSpPr>
            <p:nvPr/>
          </p:nvSpPr>
          <p:spPr bwMode="auto">
            <a:xfrm>
              <a:off x="1614900" y="2057400"/>
              <a:ext cx="609600" cy="38100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1D315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B</a:t>
              </a:r>
            </a:p>
          </p:txBody>
        </p:sp>
      </p:grpSp>
      <p:sp>
        <p:nvSpPr>
          <p:cNvPr id="111" name="Text Box 7"/>
          <p:cNvSpPr txBox="1">
            <a:spLocks noChangeArrowheads="1"/>
          </p:cNvSpPr>
          <p:nvPr/>
        </p:nvSpPr>
        <p:spPr bwMode="auto">
          <a:xfrm>
            <a:off x="5965023" y="2093499"/>
            <a:ext cx="7745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Delay</a:t>
            </a:r>
          </a:p>
        </p:txBody>
      </p:sp>
      <p:sp>
        <p:nvSpPr>
          <p:cNvPr id="112" name="Line 5"/>
          <p:cNvSpPr>
            <a:spLocks noChangeShapeType="1"/>
          </p:cNvSpPr>
          <p:nvPr/>
        </p:nvSpPr>
        <p:spPr bwMode="auto">
          <a:xfrm>
            <a:off x="5885175" y="2424218"/>
            <a:ext cx="92787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113" name="Straight Connector 112"/>
          <p:cNvCxnSpPr>
            <a:stCxn id="112" idx="1"/>
            <a:endCxn id="94" idx="1"/>
          </p:cNvCxnSpPr>
          <p:nvPr/>
        </p:nvCxnSpPr>
        <p:spPr bwMode="auto">
          <a:xfrm>
            <a:off x="6813048" y="2424219"/>
            <a:ext cx="1" cy="449532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/>
          <p:cNvCxnSpPr>
            <a:stCxn id="92" idx="3"/>
          </p:cNvCxnSpPr>
          <p:nvPr/>
        </p:nvCxnSpPr>
        <p:spPr bwMode="auto">
          <a:xfrm flipH="1">
            <a:off x="8433656" y="1966378"/>
            <a:ext cx="1" cy="585226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5" name="Line 5"/>
          <p:cNvSpPr>
            <a:spLocks noChangeShapeType="1"/>
          </p:cNvSpPr>
          <p:nvPr/>
        </p:nvSpPr>
        <p:spPr bwMode="auto">
          <a:xfrm>
            <a:off x="8433655" y="2441818"/>
            <a:ext cx="12714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116" name="Straight Connector 115"/>
          <p:cNvCxnSpPr>
            <a:endCxn id="108" idx="1"/>
          </p:cNvCxnSpPr>
          <p:nvPr/>
        </p:nvCxnSpPr>
        <p:spPr bwMode="auto">
          <a:xfrm>
            <a:off x="8560803" y="2441818"/>
            <a:ext cx="0" cy="431933"/>
          </a:xfrm>
          <a:prstGeom prst="line">
            <a:avLst/>
          </a:prstGeom>
          <a:solidFill>
            <a:srgbClr val="FFCC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3795917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Tasks: What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1344000"/>
            <a:ext cx="10332768" cy="5184000"/>
          </a:xfrm>
        </p:spPr>
        <p:txBody>
          <a:bodyPr/>
          <a:lstStyle/>
          <a:p>
            <a:r>
              <a:rPr lang="en-US" dirty="0"/>
              <a:t>Task: Code which performs given activity, or closely related set of activities</a:t>
            </a:r>
          </a:p>
          <a:p>
            <a:pPr lvl="1"/>
            <a:r>
              <a:rPr lang="en-US" dirty="0"/>
              <a:t>Lights LEDs</a:t>
            </a:r>
          </a:p>
          <a:p>
            <a:pPr lvl="1"/>
            <a:r>
              <a:rPr lang="en-US" dirty="0"/>
              <a:t>Reads switches</a:t>
            </a:r>
          </a:p>
          <a:p>
            <a:r>
              <a:rPr lang="en-US" dirty="0"/>
              <a:t>Simplifies development (compare with backpacks and bags)</a:t>
            </a:r>
          </a:p>
          <a:p>
            <a:pPr lvl="1"/>
            <a:r>
              <a:rPr lang="en-US" dirty="0"/>
              <a:t>Groups related functionality together</a:t>
            </a:r>
          </a:p>
          <a:p>
            <a:pPr lvl="1"/>
            <a:r>
              <a:rPr lang="en-US" dirty="0"/>
              <a:t>Separates unrelated functionality</a:t>
            </a:r>
          </a:p>
          <a:p>
            <a:pPr lvl="1"/>
            <a:r>
              <a:rPr lang="en-US" dirty="0"/>
              <a:t>Improves debugging, maintenance, enhancement</a:t>
            </a:r>
          </a:p>
          <a:p>
            <a:r>
              <a:rPr lang="en-US" dirty="0"/>
              <a:t>Each task has a task root function</a:t>
            </a:r>
          </a:p>
          <a:p>
            <a:pPr lvl="1"/>
            <a:r>
              <a:rPr lang="en-US" dirty="0"/>
              <a:t>Task root function may call other functions as needed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Better code structure simplifies development</a:t>
            </a:r>
          </a:p>
        </p:txBody>
      </p:sp>
    </p:spTree>
    <p:extLst>
      <p:ext uri="{BB962C8B-B14F-4D97-AF65-F5344CB8AC3E}">
        <p14:creationId xmlns:p14="http://schemas.microsoft.com/office/powerpoint/2010/main" val="3016127414"/>
      </p:ext>
    </p:extLst>
  </p:cSld>
  <p:clrMapOvr>
    <a:masterClrMapping/>
  </p:clrMapOvr>
  <p:transition spd="slow">
    <p:fade/>
  </p:transition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Imagination Powerpoint Master Template V2.3 14may2013">
  <a:themeElements>
    <a:clrScheme name="Imagination New Branding">
      <a:dk1>
        <a:srgbClr val="5A5A5A"/>
      </a:dk1>
      <a:lt1>
        <a:srgbClr val="BEBEBE"/>
      </a:lt1>
      <a:dk2>
        <a:srgbClr val="262626"/>
      </a:dk2>
      <a:lt2>
        <a:srgbClr val="F8F8F8"/>
      </a:lt2>
      <a:accent1>
        <a:srgbClr val="72166B"/>
      </a:accent1>
      <a:accent2>
        <a:srgbClr val="B71A8B"/>
      </a:accent2>
      <a:accent3>
        <a:srgbClr val="5A5A5A"/>
      </a:accent3>
      <a:accent4>
        <a:srgbClr val="BEBEBE"/>
      </a:accent4>
      <a:accent5>
        <a:srgbClr val="262626"/>
      </a:accent5>
      <a:accent6>
        <a:srgbClr val="72166B"/>
      </a:accent6>
      <a:hlink>
        <a:srgbClr val="BEBEBE"/>
      </a:hlink>
      <a:folHlink>
        <a:srgbClr val="B71A8B"/>
      </a:folHlink>
    </a:clrScheme>
    <a:fontScheme name="Imagination New Branding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72166B"/>
        </a:solidFill>
        <a:ln w="38100" cap="flat" cmpd="sng" algn="ctr">
          <a:solidFill>
            <a:srgbClr val="72166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ctr" anchorCtr="0" compatLnSpc="1">
        <a:prstTxWarp prst="textNoShape">
          <a:avLst/>
        </a:prstTxWarp>
      </a:bodyPr>
      <a:lstStyle>
        <a:defPPr algn="ctr" eaLnBrk="0" hangingPunct="0">
          <a:lnSpc>
            <a:spcPct val="80000"/>
          </a:lnSpc>
          <a:buClr>
            <a:srgbClr val="000099"/>
          </a:buClr>
          <a:defRPr sz="1400" b="0" dirty="0" smtClean="0">
            <a:solidFill>
              <a:schemeClr val="bg1"/>
            </a:solidFill>
          </a:defRPr>
        </a:defPPr>
      </a:lstStyle>
    </a:spDef>
    <a:lnDef>
      <a:spPr bwMode="auto"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ln w="28575">
          <a:solidFill>
            <a:srgbClr val="882C94"/>
          </a:solidFill>
        </a:ln>
      </a:spPr>
      <a:bodyPr wrap="none" lIns="77916" tIns="38958" rIns="77916" bIns="38958" rtlCol="0">
        <a:spAutoFit/>
      </a:bodyPr>
      <a:lstStyle>
        <a:defPPr>
          <a:defRPr sz="1600" b="0" dirty="0" smtClean="0">
            <a:solidFill>
              <a:schemeClr val="tx1">
                <a:lumMod val="90000"/>
                <a:lumOff val="10000"/>
              </a:schemeClr>
            </a:solidFill>
          </a:defRPr>
        </a:defPPr>
      </a:lstStyle>
    </a:txDef>
  </a:objectDefaults>
  <a:extraClrSchemeLst>
    <a:extraClrScheme>
      <a:clrScheme name="ImagTech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agTech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magination Technologies Powerpoint Templates.pptx" id="{8D64BB0A-1385-402B-8E89-91F45C8EDBE6}" vid="{5248EC59-C7B3-40E0-B210-292FB83AC1A7}"/>
    </a:ext>
  </a:extLst>
</a:theme>
</file>

<file path=ppt/theme/theme2.xml><?xml version="1.0" encoding="utf-8"?>
<a:theme xmlns:a="http://schemas.openxmlformats.org/drawingml/2006/main" name="1_Imagination Powerpoint Master Template V2.3 14may2013">
  <a:themeElements>
    <a:clrScheme name="Imagination New Branding">
      <a:dk1>
        <a:srgbClr val="5A5A5A"/>
      </a:dk1>
      <a:lt1>
        <a:srgbClr val="BEBEBE"/>
      </a:lt1>
      <a:dk2>
        <a:srgbClr val="262626"/>
      </a:dk2>
      <a:lt2>
        <a:srgbClr val="F8F8F8"/>
      </a:lt2>
      <a:accent1>
        <a:srgbClr val="72166B"/>
      </a:accent1>
      <a:accent2>
        <a:srgbClr val="B71A8B"/>
      </a:accent2>
      <a:accent3>
        <a:srgbClr val="5A5A5A"/>
      </a:accent3>
      <a:accent4>
        <a:srgbClr val="BEBEBE"/>
      </a:accent4>
      <a:accent5>
        <a:srgbClr val="262626"/>
      </a:accent5>
      <a:accent6>
        <a:srgbClr val="72166B"/>
      </a:accent6>
      <a:hlink>
        <a:srgbClr val="BEBEBE"/>
      </a:hlink>
      <a:folHlink>
        <a:srgbClr val="B71A8B"/>
      </a:folHlink>
    </a:clrScheme>
    <a:fontScheme name="Imagination New Branding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72166B"/>
        </a:solidFill>
        <a:ln w="38100" cap="flat" cmpd="sng" algn="ctr">
          <a:solidFill>
            <a:srgbClr val="72166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ctr" anchorCtr="0" compatLnSpc="1">
        <a:prstTxWarp prst="textNoShape">
          <a:avLst/>
        </a:prstTxWarp>
      </a:bodyPr>
      <a:lstStyle>
        <a:defPPr algn="ctr" eaLnBrk="0" hangingPunct="0">
          <a:lnSpc>
            <a:spcPct val="80000"/>
          </a:lnSpc>
          <a:buClr>
            <a:srgbClr val="000099"/>
          </a:buClr>
          <a:defRPr sz="1400" b="0" dirty="0" smtClean="0">
            <a:solidFill>
              <a:schemeClr val="bg1"/>
            </a:solidFill>
          </a:defRPr>
        </a:defPPr>
      </a:lstStyle>
    </a:spDef>
    <a:lnDef>
      <a:spPr bwMode="auto"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ln w="28575">
          <a:solidFill>
            <a:srgbClr val="882C94"/>
          </a:solidFill>
        </a:ln>
      </a:spPr>
      <a:bodyPr wrap="none" lIns="77916" tIns="38958" rIns="77916" bIns="38958" rtlCol="0">
        <a:spAutoFit/>
      </a:bodyPr>
      <a:lstStyle>
        <a:defPPr>
          <a:defRPr sz="1600" b="0" dirty="0" smtClean="0">
            <a:solidFill>
              <a:schemeClr val="tx1">
                <a:lumMod val="90000"/>
                <a:lumOff val="10000"/>
              </a:schemeClr>
            </a:solidFill>
          </a:defRPr>
        </a:defPPr>
      </a:lstStyle>
    </a:txDef>
  </a:objectDefaults>
  <a:extraClrSchemeLst>
    <a:extraClrScheme>
      <a:clrScheme name="ImagTech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agTech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_Introduction.pptx" id="{1C295136-4027-4DDC-B6EB-A232CDC336C1}" vid="{5670B920-B509-44E5-B542-5F088A4E9103}"/>
    </a:ext>
  </a:extLst>
</a:theme>
</file>

<file path=ppt/theme/theme3.xml><?xml version="1.0" encoding="utf-8"?>
<a:theme xmlns:a="http://schemas.openxmlformats.org/drawingml/2006/main" name="ARM Interim Template Confidential">
  <a:themeElements>
    <a:clrScheme name="Custom 13">
      <a:dk1>
        <a:srgbClr val="000000"/>
      </a:dk1>
      <a:lt1>
        <a:srgbClr val="FFFFFF"/>
      </a:lt1>
      <a:dk2>
        <a:srgbClr val="61116A"/>
      </a:dk2>
      <a:lt2>
        <a:srgbClr val="F68A33"/>
      </a:lt2>
      <a:accent1>
        <a:srgbClr val="128CAB"/>
      </a:accent1>
      <a:accent2>
        <a:srgbClr val="ED174F"/>
      </a:accent2>
      <a:accent3>
        <a:srgbClr val="26CEAD"/>
      </a:accent3>
      <a:accent4>
        <a:srgbClr val="F68A33"/>
      </a:accent4>
      <a:accent5>
        <a:srgbClr val="00B1DB"/>
      </a:accent5>
      <a:accent6>
        <a:srgbClr val="61116A"/>
      </a:accent6>
      <a:hlink>
        <a:srgbClr val="128CAB"/>
      </a:hlink>
      <a:folHlink>
        <a:srgbClr val="9A8B7C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>
    <a:spDef>
      <a:spPr>
        <a:noFill/>
        <a:ln>
          <a:solidFill>
            <a:schemeClr val="accent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w Wide ARM Template.potx" id="{4900A8FD-E99F-4AD4-B9CB-137B9A0D075B}" vid="{12CAC1DE-85E5-42D1-B306-917D311F349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Imagination Technologies Powerpoint Templates</Template>
  <TotalTime>25501</TotalTime>
  <Words>2533</Words>
  <Application>Microsoft Office PowerPoint</Application>
  <PresentationFormat>Widescreen</PresentationFormat>
  <Paragraphs>599</Paragraphs>
  <Slides>41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Arial Black</vt:lpstr>
      <vt:lpstr>Calibri</vt:lpstr>
      <vt:lpstr>Gill Sans MT</vt:lpstr>
      <vt:lpstr>Symbol</vt:lpstr>
      <vt:lpstr>Times New Roman</vt:lpstr>
      <vt:lpstr>Verdana</vt:lpstr>
      <vt:lpstr>Wingdings</vt:lpstr>
      <vt:lpstr>Wingdings 2</vt:lpstr>
      <vt:lpstr>Wingdings 3</vt:lpstr>
      <vt:lpstr>Imagination Powerpoint Master Template V2.3 14may2013</vt:lpstr>
      <vt:lpstr>1_Imagination Powerpoint Master Template V2.3 14may2013</vt:lpstr>
      <vt:lpstr>ARM Interim Template Confidential</vt:lpstr>
      <vt:lpstr>Document</vt:lpstr>
      <vt:lpstr> Basic Concurrency</vt:lpstr>
      <vt:lpstr>Overview of Software  Scheduling Challenge</vt:lpstr>
      <vt:lpstr>Scheduling Challenge </vt:lpstr>
      <vt:lpstr>Scheduling Roadmap</vt:lpstr>
      <vt:lpstr>Flashing Light Example</vt:lpstr>
      <vt:lpstr>Ideal Schedule – Event-Driven</vt:lpstr>
      <vt:lpstr>V1 Flasher Program</vt:lpstr>
      <vt:lpstr>Examining the Problem </vt:lpstr>
      <vt:lpstr>Tasks: What and Why?</vt:lpstr>
      <vt:lpstr>Using Tasks for the LED Scanner</vt:lpstr>
      <vt:lpstr>Tasks Communicate Through Shared Variables</vt:lpstr>
      <vt:lpstr>V2 Flasher Program</vt:lpstr>
      <vt:lpstr>V2 Flasher Program</vt:lpstr>
      <vt:lpstr>Task Execution Schedule</vt:lpstr>
      <vt:lpstr>Consider Delays within Tasks to Improve Timing Analysis</vt:lpstr>
      <vt:lpstr>Task Execution Schedule</vt:lpstr>
      <vt:lpstr>Interrupt Concepts</vt:lpstr>
      <vt:lpstr>Program Structure with Tasks and ISR</vt:lpstr>
      <vt:lpstr>V3 Flasher Program </vt:lpstr>
      <vt:lpstr>V3 Flasher Program </vt:lpstr>
      <vt:lpstr>Two Tasks and Switch ISR</vt:lpstr>
      <vt:lpstr>How to Improve Responsiveness?</vt:lpstr>
      <vt:lpstr>How to Improve Responsiveness?</vt:lpstr>
      <vt:lpstr>Embedded Software is Often Kept Alive As Long As Possible</vt:lpstr>
      <vt:lpstr>How to Improve Responsiveness?</vt:lpstr>
      <vt:lpstr>Reduce Response Time with Finite State Machines</vt:lpstr>
      <vt:lpstr>V4 Flasher Code</vt:lpstr>
      <vt:lpstr>V4 Flasher Code</vt:lpstr>
      <vt:lpstr>Execution Schedule with RGB FSM</vt:lpstr>
      <vt:lpstr>Use Hardware to Save CPU Time</vt:lpstr>
      <vt:lpstr>PowerPoint Presentation</vt:lpstr>
      <vt:lpstr>Task_Flash</vt:lpstr>
      <vt:lpstr>Execution Schedule with FSM and HW Timer</vt:lpstr>
      <vt:lpstr>Comparing Response Times</vt:lpstr>
      <vt:lpstr>Another Look at Delays between Tasks</vt:lpstr>
      <vt:lpstr>Execution Schedule with Switch Interrupt Added</vt:lpstr>
      <vt:lpstr>A Closer Look at the Timing</vt:lpstr>
      <vt:lpstr>An Improvement: Task Priorities</vt:lpstr>
      <vt:lpstr>Conflict with Prior Assumption</vt:lpstr>
      <vt:lpstr>One Possible Solution</vt:lpstr>
      <vt:lpstr>Run-To-Completion Scheduler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Alex Dean</dc:creator>
  <cp:lastModifiedBy>Alex Dean</cp:lastModifiedBy>
  <cp:revision>366</cp:revision>
  <dcterms:created xsi:type="dcterms:W3CDTF">2015-05-22T16:34:09Z</dcterms:created>
  <dcterms:modified xsi:type="dcterms:W3CDTF">2020-01-10T17:19:47Z</dcterms:modified>
</cp:coreProperties>
</file>